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0"/>
  </p:notesMasterIdLst>
  <p:handoutMasterIdLst>
    <p:handoutMasterId r:id="rId21"/>
  </p:handoutMasterIdLst>
  <p:sldIdLst>
    <p:sldId id="259" r:id="rId2"/>
    <p:sldId id="279" r:id="rId3"/>
    <p:sldId id="264" r:id="rId4"/>
    <p:sldId id="280" r:id="rId5"/>
    <p:sldId id="281" r:id="rId6"/>
    <p:sldId id="282" r:id="rId7"/>
    <p:sldId id="283" r:id="rId8"/>
    <p:sldId id="284" r:id="rId9"/>
    <p:sldId id="285" r:id="rId10"/>
    <p:sldId id="286" r:id="rId11"/>
    <p:sldId id="287" r:id="rId12"/>
    <p:sldId id="289" r:id="rId13"/>
    <p:sldId id="288" r:id="rId14"/>
    <p:sldId id="291" r:id="rId15"/>
    <p:sldId id="292" r:id="rId16"/>
    <p:sldId id="293" r:id="rId17"/>
    <p:sldId id="294" r:id="rId18"/>
    <p:sldId id="295"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00"/>
    <a:srgbClr val="644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72" autoAdjust="0"/>
    <p:restoredTop sz="94660"/>
  </p:normalViewPr>
  <p:slideViewPr>
    <p:cSldViewPr snapToGrid="0">
      <p:cViewPr varScale="1">
        <p:scale>
          <a:sx n="48" d="100"/>
          <a:sy n="48" d="100"/>
        </p:scale>
        <p:origin x="67" y="768"/>
      </p:cViewPr>
      <p:guideLst>
        <p:guide orient="horz" pos="2160"/>
        <p:guide pos="3840"/>
      </p:guideLst>
    </p:cSldViewPr>
  </p:slideViewPr>
  <p:notesTextViewPr>
    <p:cViewPr>
      <p:scale>
        <a:sx n="1" d="1"/>
        <a:sy n="1" d="1"/>
      </p:scale>
      <p:origin x="0" y="0"/>
    </p:cViewPr>
  </p:notesTextViewPr>
  <p:notesViewPr>
    <p:cSldViewPr snapToGrid="0">
      <p:cViewPr varScale="1">
        <p:scale>
          <a:sx n="65" d="100"/>
          <a:sy n="65" d="100"/>
        </p:scale>
        <p:origin x="3154" y="43"/>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87429BB-B4AE-1FD4-40CA-11DEC06DF33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736E014-1DD4-A911-0818-2801CAFD99E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3928E3B-7122-43E6-B3BB-09448C56C96C}" type="datetimeFigureOut">
              <a:rPr lang="en-US" smtClean="0"/>
              <a:t>25/05/11</a:t>
            </a:fld>
            <a:endParaRPr lang="en-US"/>
          </a:p>
        </p:txBody>
      </p:sp>
      <p:sp>
        <p:nvSpPr>
          <p:cNvPr id="4" name="Footer Placeholder 3">
            <a:extLst>
              <a:ext uri="{FF2B5EF4-FFF2-40B4-BE49-F238E27FC236}">
                <a16:creationId xmlns:a16="http://schemas.microsoft.com/office/drawing/2014/main" id="{77507225-126A-9CD2-B38B-89A64803DAA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E59A47BA-80EE-701F-EBD0-8E5B9C8D041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BF22B76-F21B-401A-98B3-B52E9FD889BC}" type="slidenum">
              <a:rPr lang="en-US" smtClean="0"/>
              <a:t>‹#›</a:t>
            </a:fld>
            <a:endParaRPr lang="en-US"/>
          </a:p>
        </p:txBody>
      </p:sp>
    </p:spTree>
    <p:extLst>
      <p:ext uri="{BB962C8B-B14F-4D97-AF65-F5344CB8AC3E}">
        <p14:creationId xmlns:p14="http://schemas.microsoft.com/office/powerpoint/2010/main" val="4068152082"/>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2.png>
</file>

<file path=ppt/media/image3.svg>
</file>

<file path=ppt/media/image4.pn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98C9CAF-43DF-44BF-8016-DC193E4E594B}" type="datetimeFigureOut">
              <a:rPr lang="en-US" smtClean="0"/>
              <a:t>25/05/11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7C232D7-2694-4BD6-985B-15C23CEC77DD}" type="slidenum">
              <a:rPr lang="en-US" smtClean="0"/>
              <a:t>‹#›</a:t>
            </a:fld>
            <a:endParaRPr lang="en-US"/>
          </a:p>
        </p:txBody>
      </p:sp>
    </p:spTree>
    <p:extLst>
      <p:ext uri="{BB962C8B-B14F-4D97-AF65-F5344CB8AC3E}">
        <p14:creationId xmlns:p14="http://schemas.microsoft.com/office/powerpoint/2010/main" val="3118944079"/>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عنوان اصلی">
    <p:bg>
      <p:bgPr>
        <a:blipFill dpi="0" rotWithShape="1">
          <a:blip r:embed="rId2">
            <a:alphaModFix amt="89000"/>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A2AF927-30AA-7708-FA45-DC09B6C7A633}"/>
              </a:ext>
            </a:extLst>
          </p:cNvPr>
          <p:cNvSpPr txBox="1"/>
          <p:nvPr userDrawn="1"/>
        </p:nvSpPr>
        <p:spPr>
          <a:xfrm>
            <a:off x="5466591" y="1592265"/>
            <a:ext cx="6649203" cy="1261884"/>
          </a:xfrm>
          <a:prstGeom prst="rect">
            <a:avLst/>
          </a:prstGeom>
          <a:noFill/>
        </p:spPr>
        <p:txBody>
          <a:bodyPr wrap="square" rtlCol="0">
            <a:spAutoFit/>
          </a:bodyPr>
          <a:lstStyle/>
          <a:p>
            <a:pPr algn="ctr"/>
            <a:r>
              <a:rPr lang="en-US" sz="4000" b="1" dirty="0">
                <a:latin typeface="Times New Roman" panose="02020603050405020304" pitchFamily="18" charset="0"/>
                <a:cs typeface="Times New Roman" panose="02020603050405020304" pitchFamily="18" charset="0"/>
              </a:rPr>
              <a:t>Software Architecture</a:t>
            </a:r>
          </a:p>
          <a:p>
            <a:pPr algn="ctr"/>
            <a:endParaRPr lang="en-US" sz="3600" dirty="0"/>
          </a:p>
        </p:txBody>
      </p:sp>
      <p:sp>
        <p:nvSpPr>
          <p:cNvPr id="5" name="TextBox 4">
            <a:extLst>
              <a:ext uri="{FF2B5EF4-FFF2-40B4-BE49-F238E27FC236}">
                <a16:creationId xmlns:a16="http://schemas.microsoft.com/office/drawing/2014/main" id="{0A107B7A-E65E-6134-1507-F92CE52BA14D}"/>
              </a:ext>
            </a:extLst>
          </p:cNvPr>
          <p:cNvSpPr txBox="1"/>
          <p:nvPr userDrawn="1"/>
        </p:nvSpPr>
        <p:spPr>
          <a:xfrm>
            <a:off x="5818367" y="2543538"/>
            <a:ext cx="5945653" cy="830997"/>
          </a:xfrm>
          <a:prstGeom prst="rect">
            <a:avLst/>
          </a:prstGeom>
          <a:noFill/>
        </p:spPr>
        <p:txBody>
          <a:bodyPr wrap="square" rtlCol="0">
            <a:spAutoFit/>
          </a:bodyPr>
          <a:lstStyle/>
          <a:p>
            <a:pPr algn="ctr"/>
            <a:r>
              <a:rPr lang="en-US" sz="2400" i="0" dirty="0">
                <a:solidFill>
                  <a:schemeClr val="tx1">
                    <a:lumMod val="50000"/>
                    <a:lumOff val="50000"/>
                  </a:schemeClr>
                </a:solidFill>
                <a:latin typeface="+mj-lt"/>
              </a:rPr>
              <a:t>University Of Isfahan</a:t>
            </a:r>
          </a:p>
          <a:p>
            <a:pPr algn="ctr"/>
            <a:endParaRPr lang="en-US" sz="2400" i="0" dirty="0"/>
          </a:p>
        </p:txBody>
      </p:sp>
      <p:sp>
        <p:nvSpPr>
          <p:cNvPr id="6" name="TextBox 5">
            <a:extLst>
              <a:ext uri="{FF2B5EF4-FFF2-40B4-BE49-F238E27FC236}">
                <a16:creationId xmlns:a16="http://schemas.microsoft.com/office/drawing/2014/main" id="{81D675CA-92B6-F987-200D-6735AB7A67AE}"/>
              </a:ext>
            </a:extLst>
          </p:cNvPr>
          <p:cNvSpPr txBox="1"/>
          <p:nvPr userDrawn="1"/>
        </p:nvSpPr>
        <p:spPr>
          <a:xfrm>
            <a:off x="5466591" y="4468683"/>
            <a:ext cx="6649203" cy="400110"/>
          </a:xfrm>
          <a:prstGeom prst="rect">
            <a:avLst/>
          </a:prstGeom>
          <a:noFill/>
        </p:spPr>
        <p:txBody>
          <a:bodyPr wrap="square" rtlCol="0">
            <a:spAutoFit/>
          </a:bodyPr>
          <a:lstStyle/>
          <a:p>
            <a:pPr marL="0" indent="0" algn="ctr">
              <a:buNone/>
            </a:pPr>
            <a:r>
              <a:rPr lang="en-US" sz="1800" b="0" i="1" dirty="0">
                <a:solidFill>
                  <a:schemeClr val="tx1">
                    <a:lumMod val="50000"/>
                    <a:lumOff val="50000"/>
                  </a:schemeClr>
                </a:solidFill>
                <a:latin typeface="+mj-lt"/>
              </a:rPr>
              <a:t>Dr. </a:t>
            </a:r>
            <a:r>
              <a:rPr lang="en-US" sz="2000" b="0" i="1" dirty="0">
                <a:solidFill>
                  <a:schemeClr val="tx1">
                    <a:lumMod val="50000"/>
                    <a:lumOff val="50000"/>
                  </a:schemeClr>
                </a:solidFill>
                <a:latin typeface="+mj-lt"/>
              </a:rPr>
              <a:t>Mohammadreza</a:t>
            </a:r>
            <a:r>
              <a:rPr lang="en-US" sz="1800" b="0" i="1" dirty="0">
                <a:solidFill>
                  <a:schemeClr val="tx1">
                    <a:lumMod val="50000"/>
                    <a:lumOff val="50000"/>
                  </a:schemeClr>
                </a:solidFill>
                <a:latin typeface="+mj-lt"/>
              </a:rPr>
              <a:t> Sharbaf</a:t>
            </a:r>
          </a:p>
        </p:txBody>
      </p:sp>
    </p:spTree>
    <p:extLst>
      <p:ext uri="{BB962C8B-B14F-4D97-AF65-F5344CB8AC3E}">
        <p14:creationId xmlns:p14="http://schemas.microsoft.com/office/powerpoint/2010/main" val="17582666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ustom Layout">
    <p:bg>
      <p:bgPr>
        <a:blipFill dpi="0" rotWithShape="1">
          <a:blip r:embed="rId2">
            <a:alphaModFix amt="89000"/>
            <a:lum/>
          </a:blip>
          <a:srcRect/>
          <a:stretch>
            <a:fillRect l="-6000" r="-6000"/>
          </a:stretch>
        </a:blip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696C45E3-84FC-009E-B990-CC3128943DCF}"/>
              </a:ext>
            </a:extLst>
          </p:cNvPr>
          <p:cNvSpPr txBox="1"/>
          <p:nvPr userDrawn="1"/>
        </p:nvSpPr>
        <p:spPr>
          <a:xfrm>
            <a:off x="2790613" y="2167116"/>
            <a:ext cx="6610774" cy="1077218"/>
          </a:xfrm>
          <a:prstGeom prst="rect">
            <a:avLst/>
          </a:prstGeom>
          <a:noFill/>
        </p:spPr>
        <p:txBody>
          <a:bodyPr wrap="square">
            <a:spAutoFit/>
          </a:bodyPr>
          <a:lstStyle/>
          <a:p>
            <a:pPr algn="ctr"/>
            <a:r>
              <a:rPr lang="en-US" sz="3200" b="1" dirty="0">
                <a:latin typeface="Times New Roman" panose="02020603050405020304" pitchFamily="18" charset="0"/>
                <a:cs typeface="Times New Roman" panose="02020603050405020304" pitchFamily="18" charset="0"/>
              </a:rPr>
              <a:t>Software Architecture in Practice</a:t>
            </a:r>
          </a:p>
          <a:p>
            <a:pPr algn="ctr"/>
            <a:endParaRPr lang="en-US" sz="3200" b="1" dirty="0"/>
          </a:p>
        </p:txBody>
      </p:sp>
      <p:sp>
        <p:nvSpPr>
          <p:cNvPr id="12" name="TextBox 11">
            <a:extLst>
              <a:ext uri="{FF2B5EF4-FFF2-40B4-BE49-F238E27FC236}">
                <a16:creationId xmlns:a16="http://schemas.microsoft.com/office/drawing/2014/main" id="{6AEE8E89-6157-D30C-AE9A-DE90DF72A3D5}"/>
              </a:ext>
            </a:extLst>
          </p:cNvPr>
          <p:cNvSpPr txBox="1"/>
          <p:nvPr userDrawn="1"/>
        </p:nvSpPr>
        <p:spPr>
          <a:xfrm>
            <a:off x="4996883" y="3059668"/>
            <a:ext cx="2293058" cy="369332"/>
          </a:xfrm>
          <a:prstGeom prst="rect">
            <a:avLst/>
          </a:prstGeom>
          <a:noFill/>
        </p:spPr>
        <p:txBody>
          <a:bodyPr wrap="square" rtlCol="0">
            <a:spAutoFit/>
          </a:bodyPr>
          <a:lstStyle/>
          <a:p>
            <a:pPr marL="0" indent="0" algn="ctr">
              <a:buFont typeface="Arial" panose="020B0604020202020204" pitchFamily="34" charset="0"/>
              <a:buNone/>
            </a:pPr>
            <a:r>
              <a:rPr lang="en-US" sz="1800" b="1" i="0" dirty="0">
                <a:solidFill>
                  <a:schemeClr val="bg2">
                    <a:lumMod val="50000"/>
                  </a:schemeClr>
                </a:solidFill>
                <a:latin typeface="+mj-lt"/>
              </a:rPr>
              <a:t>4th edition</a:t>
            </a:r>
          </a:p>
        </p:txBody>
      </p:sp>
      <p:sp>
        <p:nvSpPr>
          <p:cNvPr id="15" name="TextBox 14">
            <a:extLst>
              <a:ext uri="{FF2B5EF4-FFF2-40B4-BE49-F238E27FC236}">
                <a16:creationId xmlns:a16="http://schemas.microsoft.com/office/drawing/2014/main" id="{1F1C09B0-F458-52CF-2E89-C839C21696FD}"/>
              </a:ext>
            </a:extLst>
          </p:cNvPr>
          <p:cNvSpPr txBox="1"/>
          <p:nvPr userDrawn="1"/>
        </p:nvSpPr>
        <p:spPr>
          <a:xfrm>
            <a:off x="3929577" y="5154362"/>
            <a:ext cx="4427669" cy="646331"/>
          </a:xfrm>
          <a:prstGeom prst="rect">
            <a:avLst/>
          </a:prstGeom>
          <a:noFill/>
        </p:spPr>
        <p:txBody>
          <a:bodyPr wrap="square" rtlCol="0">
            <a:spAutoFit/>
          </a:bodyPr>
          <a:lstStyle/>
          <a:p>
            <a:pPr algn="ctr"/>
            <a:r>
              <a:rPr lang="en-US" sz="1800" i="1" dirty="0">
                <a:solidFill>
                  <a:schemeClr val="tx1">
                    <a:lumMod val="50000"/>
                    <a:lumOff val="50000"/>
                  </a:schemeClr>
                </a:solidFill>
                <a:latin typeface="+mj-lt"/>
              </a:rPr>
              <a:t>Len Bass, Paul Clements, Rick Kazman</a:t>
            </a:r>
          </a:p>
          <a:p>
            <a:pPr marL="0" indent="0" algn="l">
              <a:buFont typeface="Arial" panose="020B0604020202020204" pitchFamily="34" charset="0"/>
              <a:buNone/>
            </a:pPr>
            <a:endParaRPr lang="en-US" dirty="0"/>
          </a:p>
        </p:txBody>
      </p:sp>
      <p:sp>
        <p:nvSpPr>
          <p:cNvPr id="16" name="TextBox 15">
            <a:extLst>
              <a:ext uri="{FF2B5EF4-FFF2-40B4-BE49-F238E27FC236}">
                <a16:creationId xmlns:a16="http://schemas.microsoft.com/office/drawing/2014/main" id="{19466936-600E-E015-B971-BE7279402C11}"/>
              </a:ext>
            </a:extLst>
          </p:cNvPr>
          <p:cNvSpPr txBox="1"/>
          <p:nvPr userDrawn="1"/>
        </p:nvSpPr>
        <p:spPr>
          <a:xfrm>
            <a:off x="2714412" y="1782292"/>
            <a:ext cx="6858000" cy="369332"/>
          </a:xfrm>
          <a:prstGeom prst="rect">
            <a:avLst/>
          </a:prstGeom>
          <a:noFill/>
        </p:spPr>
        <p:txBody>
          <a:bodyPr wrap="square" rtlCol="0">
            <a:spAutoFit/>
          </a:bodyPr>
          <a:lstStyle/>
          <a:p>
            <a:pPr marL="0" indent="0" algn="ctr">
              <a:buFont typeface="Arial" panose="020B0604020202020204" pitchFamily="34" charset="0"/>
              <a:buNone/>
            </a:pPr>
            <a:r>
              <a:rPr lang="en-US" sz="1800" i="1" dirty="0">
                <a:solidFill>
                  <a:schemeClr val="bg2">
                    <a:lumMod val="75000"/>
                  </a:schemeClr>
                </a:solidFill>
                <a:latin typeface="+mj-lt"/>
              </a:rPr>
              <a:t>Text Book:</a:t>
            </a:r>
          </a:p>
        </p:txBody>
      </p:sp>
    </p:spTree>
    <p:extLst>
      <p:ext uri="{BB962C8B-B14F-4D97-AF65-F5344CB8AC3E}">
        <p14:creationId xmlns:p14="http://schemas.microsoft.com/office/powerpoint/2010/main" val="32638651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عنوان بخش‌ها">
    <p:bg>
      <p:bgPr>
        <a:blipFill dpi="0" rotWithShape="1">
          <a:blip r:embed="rId2">
            <a:alphaModFix amt="58000"/>
            <a:lum/>
          </a:blip>
          <a:srcRect/>
          <a:stretch>
            <a:fillRect l="-28000" t="-27000" r="-20000" b="-14000"/>
          </a:stretch>
        </a:blip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A4D3C09-A831-571A-01CB-A6534B0A75DE}"/>
              </a:ext>
            </a:extLst>
          </p:cNvPr>
          <p:cNvSpPr>
            <a:spLocks noGrp="1"/>
          </p:cNvSpPr>
          <p:nvPr>
            <p:ph type="body" idx="1" hasCustomPrompt="1"/>
          </p:nvPr>
        </p:nvSpPr>
        <p:spPr>
          <a:xfrm>
            <a:off x="838200" y="3630968"/>
            <a:ext cx="10515600" cy="2574523"/>
          </a:xfrm>
          <a:prstGeom prst="rect">
            <a:avLst/>
          </a:prstGeom>
        </p:spPr>
        <p:txBody>
          <a:bodyPr anchor="ctr"/>
          <a:lstStyle>
            <a:lvl1pPr marL="0" indent="0" algn="ctr">
              <a:buNone/>
              <a:defRPr sz="3600" b="1" spc="0">
                <a:solidFill>
                  <a:schemeClr val="tx1">
                    <a:lumMod val="65000"/>
                    <a:lumOff val="35000"/>
                  </a:schemeClr>
                </a:solidFill>
                <a:latin typeface="Times New Roman" panose="02020603050405020304" pitchFamily="18" charset="0"/>
                <a:cs typeface="Times New Roman" panose="02020603050405020304" pitchFamily="18"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Name</a:t>
            </a:r>
          </a:p>
        </p:txBody>
      </p:sp>
      <p:sp>
        <p:nvSpPr>
          <p:cNvPr id="9" name="Text Placeholder 8">
            <a:extLst>
              <a:ext uri="{FF2B5EF4-FFF2-40B4-BE49-F238E27FC236}">
                <a16:creationId xmlns:a16="http://schemas.microsoft.com/office/drawing/2014/main" id="{AAB62D3E-5146-2D84-53F5-BB186CCBF355}"/>
              </a:ext>
            </a:extLst>
          </p:cNvPr>
          <p:cNvSpPr>
            <a:spLocks noGrp="1"/>
          </p:cNvSpPr>
          <p:nvPr>
            <p:ph type="body" sz="quarter" idx="12" hasCustomPrompt="1"/>
          </p:nvPr>
        </p:nvSpPr>
        <p:spPr>
          <a:xfrm>
            <a:off x="838200" y="2492375"/>
            <a:ext cx="10515600" cy="936625"/>
          </a:xfrm>
          <a:prstGeom prst="rect">
            <a:avLst/>
          </a:prstGeom>
        </p:spPr>
        <p:txBody>
          <a:bodyPr anchor="ctr"/>
          <a:lstStyle>
            <a:lvl1pPr marL="0" indent="0" algn="ctr">
              <a:buNone/>
              <a:defRPr sz="4000">
                <a:latin typeface="+mj-lt"/>
              </a:defRPr>
            </a:lvl1pPr>
          </a:lstStyle>
          <a:p>
            <a:pPr lvl="0"/>
            <a:r>
              <a:rPr lang="en-US" dirty="0"/>
              <a:t>SECTION #</a:t>
            </a:r>
          </a:p>
        </p:txBody>
      </p:sp>
    </p:spTree>
    <p:extLst>
      <p:ext uri="{BB962C8B-B14F-4D97-AF65-F5344CB8AC3E}">
        <p14:creationId xmlns:p14="http://schemas.microsoft.com/office/powerpoint/2010/main" val="8259179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توضیحات">
    <p:bg>
      <p:bgPr>
        <a:blipFill dpi="0" rotWithShape="1">
          <a:blip r:embed="rId2">
            <a:alphaModFix amt="69000"/>
            <a:lum/>
          </a:blip>
          <a:srcRect/>
          <a:stretch>
            <a:fillRect t="-31000" r="-16000" b="-22000"/>
          </a:stretch>
        </a:blipFill>
        <a:effectLst/>
      </p:bgPr>
    </p:bg>
    <p:spTree>
      <p:nvGrpSpPr>
        <p:cNvPr id="1" name=""/>
        <p:cNvGrpSpPr/>
        <p:nvPr/>
      </p:nvGrpSpPr>
      <p:grpSpPr>
        <a:xfrm>
          <a:off x="0" y="0"/>
          <a:ext cx="0" cy="0"/>
          <a:chOff x="0" y="0"/>
          <a:chExt cx="0" cy="0"/>
        </a:xfrm>
      </p:grpSpPr>
      <p:sp>
        <p:nvSpPr>
          <p:cNvPr id="8" name="Content Placeholder 3">
            <a:extLst>
              <a:ext uri="{FF2B5EF4-FFF2-40B4-BE49-F238E27FC236}">
                <a16:creationId xmlns:a16="http://schemas.microsoft.com/office/drawing/2014/main" id="{745AABA7-8654-6E03-E01A-130CB74BE741}"/>
              </a:ext>
            </a:extLst>
          </p:cNvPr>
          <p:cNvSpPr>
            <a:spLocks noGrp="1"/>
          </p:cNvSpPr>
          <p:nvPr>
            <p:ph sz="half" idx="2" hasCustomPrompt="1"/>
          </p:nvPr>
        </p:nvSpPr>
        <p:spPr>
          <a:xfrm>
            <a:off x="588977" y="1015164"/>
            <a:ext cx="11058526" cy="5676247"/>
          </a:xfrm>
          <a:prstGeom prst="rect">
            <a:avLst/>
          </a:prstGeom>
        </p:spPr>
        <p:txBody>
          <a:bodyPr/>
          <a:lstStyle>
            <a:lvl1pPr marL="114300" indent="-342900">
              <a:lnSpc>
                <a:spcPct val="100000"/>
              </a:lnSpc>
              <a:spcBef>
                <a:spcPts val="2000"/>
              </a:spcBef>
              <a:buClr>
                <a:schemeClr val="tx1"/>
              </a:buClr>
              <a:buFont typeface="Arial" panose="020B0604020202020204" pitchFamily="34" charset="0"/>
              <a:buChar char="•"/>
              <a:defRPr sz="2400">
                <a:latin typeface="Times New Roman" panose="02020603050405020304" pitchFamily="18" charset="0"/>
                <a:cs typeface="Times New Roman" panose="02020603050405020304" pitchFamily="18" charset="0"/>
              </a:defRPr>
            </a:lvl1pPr>
            <a:lvl2pPr marL="411480" indent="228600">
              <a:lnSpc>
                <a:spcPct val="100000"/>
              </a:lnSpc>
              <a:spcBef>
                <a:spcPts val="1000"/>
              </a:spcBef>
              <a:buClr>
                <a:schemeClr val="tx1"/>
              </a:buClr>
              <a:buFont typeface="Wingdings" panose="05000000000000000000" pitchFamily="2" charset="2"/>
              <a:buChar char="§"/>
              <a:defRPr sz="2000">
                <a:solidFill>
                  <a:schemeClr val="tx1">
                    <a:lumMod val="95000"/>
                    <a:lumOff val="5000"/>
                  </a:schemeClr>
                </a:solidFill>
                <a:latin typeface="Times New Roman" panose="02020603050405020304" pitchFamily="18" charset="0"/>
                <a:cs typeface="Times New Roman" panose="02020603050405020304" pitchFamily="18" charset="0"/>
              </a:defRPr>
            </a:lvl2pPr>
            <a:lvl3pPr marL="1005840" indent="-228600">
              <a:spcBef>
                <a:spcPts val="600"/>
              </a:spcBef>
              <a:buClr>
                <a:schemeClr val="tx1"/>
              </a:buClr>
              <a:buFont typeface="Times New Roman" panose="02020603050405020304" pitchFamily="18" charset="0"/>
              <a:buChar char="‣"/>
              <a:defRPr sz="2000">
                <a:solidFill>
                  <a:schemeClr val="tx1">
                    <a:lumMod val="75000"/>
                    <a:lumOff val="25000"/>
                  </a:schemeClr>
                </a:solidFill>
                <a:latin typeface="Times New Roman" panose="02020603050405020304" pitchFamily="18" charset="0"/>
                <a:cs typeface="Times New Roman" panose="02020603050405020304" pitchFamily="18" charset="0"/>
              </a:defRPr>
            </a:lvl3pPr>
            <a:lvl4pPr marL="1371600" indent="-228600">
              <a:spcBef>
                <a:spcPts val="200"/>
              </a:spcBef>
              <a:buSzPct val="100000"/>
              <a:buFont typeface="Times New Roman" panose="02020603050405020304" pitchFamily="18" charset="0"/>
              <a:buChar char="‣"/>
              <a:defRPr sz="2000">
                <a:solidFill>
                  <a:schemeClr val="tx1">
                    <a:lumMod val="65000"/>
                    <a:lumOff val="35000"/>
                  </a:schemeClr>
                </a:solidFill>
                <a:latin typeface="Times New Roman" panose="02020603050405020304" pitchFamily="18" charset="0"/>
                <a:cs typeface="Times New Roman" panose="02020603050405020304" pitchFamily="18" charset="0"/>
              </a:defRPr>
            </a:lvl4pPr>
            <a:lvl5pPr marL="1645920">
              <a:spcBef>
                <a:spcPts val="200"/>
              </a:spcBef>
              <a:defRPr>
                <a:solidFill>
                  <a:schemeClr val="tx1">
                    <a:lumMod val="65000"/>
                    <a:lumOff val="35000"/>
                  </a:schemeClr>
                </a:solidFill>
                <a:latin typeface="Times New Roman" panose="02020603050405020304" pitchFamily="18" charset="0"/>
                <a:cs typeface="Times New Roman" panose="02020603050405020304" pitchFamily="18" charset="0"/>
              </a:defRPr>
            </a:lvl5pPr>
            <a:lvl6pPr marL="2286000" indent="0">
              <a:buNone/>
              <a:defRPr/>
            </a:lvl6pPr>
          </a:lstStyle>
          <a:p>
            <a:pPr marL="228600" marR="0" lvl="0" indent="-228600" algn="l" defTabSz="914400" rtl="0" eaLnBrk="1" fontAlgn="auto" latinLnBrk="0" hangingPunct="1">
              <a:lnSpc>
                <a:spcPct val="100000"/>
              </a:lnSpc>
              <a:spcBef>
                <a:spcPts val="1800"/>
              </a:spcBef>
              <a:spcAft>
                <a:spcPts val="0"/>
              </a:spcAft>
              <a:buClrTx/>
              <a:buSzTx/>
              <a:buFont typeface="Arial" panose="020B0604020202020204" pitchFamily="34" charset="0"/>
              <a:buChar char="•"/>
              <a:tabLst/>
              <a:defRPr/>
            </a:pPr>
            <a:r>
              <a:rPr lang="en-US" dirty="0"/>
              <a:t>Click to edit Master text styles Click to edit Master text styles Click to edit Master text </a:t>
            </a:r>
          </a:p>
          <a:p>
            <a:pPr lvl="1"/>
            <a:r>
              <a:rPr lang="en-US" dirty="0"/>
              <a:t>Second level</a:t>
            </a:r>
          </a:p>
          <a:p>
            <a:pPr lvl="2"/>
            <a:r>
              <a:rPr lang="en-US" dirty="0"/>
              <a:t>Third level</a:t>
            </a:r>
          </a:p>
          <a:p>
            <a:pPr lvl="0"/>
            <a:r>
              <a:rPr lang="en-US" dirty="0" err="1"/>
              <a:t>Asdfasdfasdfasdff</a:t>
            </a:r>
            <a:endParaRPr lang="en-US" dirty="0"/>
          </a:p>
          <a:p>
            <a:pPr marL="411480" marR="0" lvl="1" indent="228600" algn="l" defTabSz="914400" rtl="0" eaLnBrk="1" fontAlgn="auto" latinLnBrk="0" hangingPunct="1">
              <a:lnSpc>
                <a:spcPct val="100000"/>
              </a:lnSpc>
              <a:spcBef>
                <a:spcPts val="1000"/>
              </a:spcBef>
              <a:spcAft>
                <a:spcPts val="0"/>
              </a:spcAft>
              <a:buClrTx/>
              <a:buSzTx/>
              <a:buFont typeface="Wingdings" panose="05000000000000000000" pitchFamily="2" charset="2"/>
              <a:buChar char="§"/>
              <a:tabLst/>
              <a:defRPr/>
            </a:pPr>
            <a:r>
              <a:rPr lang="en-US" dirty="0"/>
              <a:t>Second level</a:t>
            </a:r>
          </a:p>
          <a:p>
            <a:pPr marL="1005840" marR="0" lvl="2" indent="-228600" algn="l" defTabSz="914400" rtl="0" eaLnBrk="1" fontAlgn="auto" latinLnBrk="0" hangingPunct="1">
              <a:lnSpc>
                <a:spcPct val="90000"/>
              </a:lnSpc>
              <a:spcBef>
                <a:spcPts val="600"/>
              </a:spcBef>
              <a:spcAft>
                <a:spcPts val="0"/>
              </a:spcAft>
              <a:buClrTx/>
              <a:buSzTx/>
              <a:buFont typeface="Times New Roman" panose="02020603050405020304" pitchFamily="18" charset="0"/>
              <a:buChar char="‣"/>
              <a:tabLst/>
              <a:defRPr/>
            </a:pPr>
            <a:r>
              <a:rPr lang="en-US" dirty="0"/>
              <a:t>Third level</a:t>
            </a:r>
          </a:p>
          <a:p>
            <a:pPr marL="1645920" marR="0" lvl="4" indent="-228600" algn="l" defTabSz="914400" rtl="0" eaLnBrk="1" fontAlgn="auto" latinLnBrk="0" hangingPunct="1">
              <a:lnSpc>
                <a:spcPct val="90000"/>
              </a:lnSpc>
              <a:spcBef>
                <a:spcPts val="200"/>
              </a:spcBef>
              <a:spcAft>
                <a:spcPts val="0"/>
              </a:spcAft>
              <a:buClrTx/>
              <a:buSzPct val="100000"/>
              <a:buFont typeface="Times New Roman" panose="02020603050405020304" pitchFamily="18" charset="0"/>
              <a:buChar char="‣"/>
              <a:tabLst/>
              <a:defRPr/>
            </a:pPr>
            <a:endParaRPr lang="en-US" dirty="0"/>
          </a:p>
          <a:p>
            <a:pPr lvl="4"/>
            <a:endParaRPr lang="en-US" dirty="0"/>
          </a:p>
          <a:p>
            <a:pPr lvl="0"/>
            <a:endParaRPr lang="en-US" dirty="0"/>
          </a:p>
        </p:txBody>
      </p:sp>
      <p:sp>
        <p:nvSpPr>
          <p:cNvPr id="16" name="Title 15">
            <a:extLst>
              <a:ext uri="{FF2B5EF4-FFF2-40B4-BE49-F238E27FC236}">
                <a16:creationId xmlns:a16="http://schemas.microsoft.com/office/drawing/2014/main" id="{6EA75A14-EC44-C947-19E0-5B86DE32AE01}"/>
              </a:ext>
            </a:extLst>
          </p:cNvPr>
          <p:cNvSpPr>
            <a:spLocks noGrp="1"/>
          </p:cNvSpPr>
          <p:nvPr>
            <p:ph type="title"/>
          </p:nvPr>
        </p:nvSpPr>
        <p:spPr/>
        <p:txBody>
          <a:bodyPr/>
          <a:lstStyle/>
          <a:p>
            <a:r>
              <a:rPr lang="en-US"/>
              <a:t>Click to edit Master title style</a:t>
            </a:r>
          </a:p>
        </p:txBody>
      </p:sp>
      <p:sp>
        <p:nvSpPr>
          <p:cNvPr id="17" name="Slide Number Placeholder 16">
            <a:extLst>
              <a:ext uri="{FF2B5EF4-FFF2-40B4-BE49-F238E27FC236}">
                <a16:creationId xmlns:a16="http://schemas.microsoft.com/office/drawing/2014/main" id="{29150B68-8BC2-8C77-3FFC-2A2ADED5585F}"/>
              </a:ext>
            </a:extLst>
          </p:cNvPr>
          <p:cNvSpPr>
            <a:spLocks noGrp="1"/>
          </p:cNvSpPr>
          <p:nvPr>
            <p:ph type="sldNum" sz="quarter" idx="10"/>
          </p:nvPr>
        </p:nvSpPr>
        <p:spPr/>
        <p:txBody>
          <a:bodyPr/>
          <a:lstStyle/>
          <a:p>
            <a:fld id="{AE311D09-C3D9-45E8-99CE-78E12234EEAD}" type="slidenum">
              <a:rPr lang="en-US" smtClean="0"/>
              <a:pPr/>
              <a:t>‹#›</a:t>
            </a:fld>
            <a:endParaRPr lang="en-US" dirty="0"/>
          </a:p>
        </p:txBody>
      </p:sp>
    </p:spTree>
    <p:extLst>
      <p:ext uri="{BB962C8B-B14F-4D97-AF65-F5344CB8AC3E}">
        <p14:creationId xmlns:p14="http://schemas.microsoft.com/office/powerpoint/2010/main" val="60771538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عکس و توضیحات">
    <p:bg>
      <p:bgPr>
        <a:blipFill dpi="0" rotWithShape="1">
          <a:blip r:embed="rId2">
            <a:alphaModFix amt="15000"/>
            <a:lum/>
          </a:blip>
          <a:srcRect/>
          <a:stretch>
            <a:fillRect l="-2000" t="-2000" r="49000" b="-71000"/>
          </a:stretch>
        </a:blipFill>
        <a:effectLst/>
      </p:bgPr>
    </p:bg>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8581ADF6-1F4F-CE66-F068-D1A26D9E8A64}"/>
              </a:ext>
            </a:extLst>
          </p:cNvPr>
          <p:cNvSpPr>
            <a:spLocks noGrp="1" noChangeAspect="1"/>
          </p:cNvSpPr>
          <p:nvPr>
            <p:ph type="pic" sz="quarter" idx="11"/>
          </p:nvPr>
        </p:nvSpPr>
        <p:spPr>
          <a:xfrm>
            <a:off x="5809426" y="1031785"/>
            <a:ext cx="5826425" cy="3152748"/>
          </a:xfrm>
          <a:prstGeom prst="rect">
            <a:avLst/>
          </a:prstGeom>
        </p:spPr>
        <p:txBody>
          <a:bodyPr/>
          <a:lstStyle/>
          <a:p>
            <a:endParaRPr lang="en-US"/>
          </a:p>
        </p:txBody>
      </p:sp>
      <p:sp>
        <p:nvSpPr>
          <p:cNvPr id="21" name="Content Placeholder 3">
            <a:extLst>
              <a:ext uri="{FF2B5EF4-FFF2-40B4-BE49-F238E27FC236}">
                <a16:creationId xmlns:a16="http://schemas.microsoft.com/office/drawing/2014/main" id="{4D2E4CAB-BEBB-3707-3FA1-D084FAEA841F}"/>
              </a:ext>
            </a:extLst>
          </p:cNvPr>
          <p:cNvSpPr>
            <a:spLocks noGrp="1"/>
          </p:cNvSpPr>
          <p:nvPr>
            <p:ph sz="half" idx="2" hasCustomPrompt="1"/>
          </p:nvPr>
        </p:nvSpPr>
        <p:spPr>
          <a:xfrm>
            <a:off x="556149" y="1031785"/>
            <a:ext cx="5081171" cy="3159650"/>
          </a:xfrm>
          <a:prstGeom prst="rect">
            <a:avLst/>
          </a:prstGeom>
        </p:spPr>
        <p:txBody>
          <a:bodyPr/>
          <a:lstStyle>
            <a:lvl1pPr marL="0" indent="228600">
              <a:lnSpc>
                <a:spcPct val="100000"/>
              </a:lnSpc>
              <a:spcBef>
                <a:spcPts val="2000"/>
              </a:spcBef>
              <a:buClr>
                <a:schemeClr val="tx1"/>
              </a:buClr>
              <a:defRPr sz="2400">
                <a:latin typeface="Times New Roman" panose="02020603050405020304" pitchFamily="18" charset="0"/>
                <a:cs typeface="Times New Roman" panose="02020603050405020304" pitchFamily="18" charset="0"/>
              </a:defRPr>
            </a:lvl1pPr>
            <a:lvl2pPr marL="411480" indent="228600">
              <a:lnSpc>
                <a:spcPct val="100000"/>
              </a:lnSpc>
              <a:spcBef>
                <a:spcPts val="1000"/>
              </a:spcBef>
              <a:buClr>
                <a:schemeClr val="tx1"/>
              </a:buClr>
              <a:buFont typeface="Wingdings" panose="05000000000000000000" pitchFamily="2" charset="2"/>
              <a:buChar char="§"/>
              <a:defRPr sz="2000">
                <a:solidFill>
                  <a:schemeClr val="tx1">
                    <a:lumMod val="95000"/>
                    <a:lumOff val="5000"/>
                  </a:schemeClr>
                </a:solidFill>
                <a:latin typeface="Times New Roman" panose="02020603050405020304" pitchFamily="18" charset="0"/>
                <a:cs typeface="Times New Roman" panose="02020603050405020304" pitchFamily="18" charset="0"/>
              </a:defRPr>
            </a:lvl2pPr>
            <a:lvl3pPr marL="1005840" indent="-228600">
              <a:spcBef>
                <a:spcPts val="600"/>
              </a:spcBef>
              <a:buClr>
                <a:schemeClr val="tx1"/>
              </a:buClr>
              <a:buFont typeface="Times New Roman" panose="02020603050405020304" pitchFamily="18" charset="0"/>
              <a:buChar char="‣"/>
              <a:defRPr sz="2000">
                <a:solidFill>
                  <a:schemeClr val="tx1">
                    <a:lumMod val="75000"/>
                    <a:lumOff val="25000"/>
                  </a:schemeClr>
                </a:solidFill>
                <a:latin typeface="Times New Roman" panose="02020603050405020304" pitchFamily="18" charset="0"/>
                <a:cs typeface="Times New Roman" panose="02020603050405020304" pitchFamily="18" charset="0"/>
              </a:defRPr>
            </a:lvl3pPr>
            <a:lvl4pPr marL="1371600" indent="-228600">
              <a:spcBef>
                <a:spcPts val="200"/>
              </a:spcBef>
              <a:buClr>
                <a:schemeClr val="tx1"/>
              </a:buClr>
              <a:buSzPct val="100000"/>
              <a:buFont typeface="Times New Roman" panose="02020603050405020304" pitchFamily="18" charset="0"/>
              <a:buChar char="‣"/>
              <a:defRPr sz="2000">
                <a:solidFill>
                  <a:schemeClr val="tx1">
                    <a:lumMod val="65000"/>
                    <a:lumOff val="35000"/>
                  </a:schemeClr>
                </a:solidFill>
                <a:latin typeface="Times New Roman" panose="02020603050405020304" pitchFamily="18" charset="0"/>
                <a:cs typeface="Times New Roman" panose="02020603050405020304" pitchFamily="18" charset="0"/>
              </a:defRPr>
            </a:lvl4pPr>
            <a:lvl5pPr marL="1645920">
              <a:spcBef>
                <a:spcPts val="200"/>
              </a:spcBef>
              <a:buClr>
                <a:schemeClr val="tx1"/>
              </a:buClr>
              <a:defRPr>
                <a:solidFill>
                  <a:schemeClr val="tx1">
                    <a:lumMod val="65000"/>
                    <a:lumOff val="35000"/>
                  </a:schemeClr>
                </a:solidFill>
                <a:latin typeface="Times New Roman" panose="02020603050405020304" pitchFamily="18" charset="0"/>
                <a:cs typeface="Times New Roman" panose="02020603050405020304" pitchFamily="18" charset="0"/>
              </a:defRPr>
            </a:lvl5pPr>
          </a:lstStyle>
          <a:p>
            <a:pPr marL="228600" marR="0" lvl="0" indent="-228600" algn="l" defTabSz="914400" rtl="0" eaLnBrk="1" fontAlgn="auto" latinLnBrk="0" hangingPunct="1">
              <a:lnSpc>
                <a:spcPct val="100000"/>
              </a:lnSpc>
              <a:spcBef>
                <a:spcPts val="1800"/>
              </a:spcBef>
              <a:spcAft>
                <a:spcPts val="0"/>
              </a:spcAft>
              <a:buClrTx/>
              <a:buSzTx/>
              <a:buFont typeface="Arial" panose="020B0604020202020204" pitchFamily="34" charset="0"/>
              <a:buChar char="•"/>
              <a:tabLst/>
              <a:defRPr/>
            </a:pPr>
            <a:r>
              <a:rPr lang="en-US" dirty="0"/>
              <a:t>Click to edit Master text styles Click to edit Master text styles Click to edit Master text </a:t>
            </a:r>
          </a:p>
          <a:p>
            <a:pPr lvl="1"/>
            <a:r>
              <a:rPr lang="en-US" dirty="0"/>
              <a:t>Second level</a:t>
            </a:r>
          </a:p>
          <a:p>
            <a:pPr lvl="2"/>
            <a:r>
              <a:rPr lang="en-US" dirty="0"/>
              <a:t>Third level</a:t>
            </a:r>
          </a:p>
          <a:p>
            <a:pPr lvl="3"/>
            <a:r>
              <a:rPr lang="en-US" dirty="0"/>
              <a:t>Fourth level</a:t>
            </a:r>
          </a:p>
          <a:p>
            <a:pPr lvl="4"/>
            <a:r>
              <a:rPr lang="en-US" dirty="0"/>
              <a:t>Fifth level</a:t>
            </a:r>
          </a:p>
          <a:p>
            <a:pPr lvl="0"/>
            <a:endParaRPr lang="en-US" dirty="0"/>
          </a:p>
        </p:txBody>
      </p:sp>
      <p:sp>
        <p:nvSpPr>
          <p:cNvPr id="22" name="Content Placeholder 3">
            <a:extLst>
              <a:ext uri="{FF2B5EF4-FFF2-40B4-BE49-F238E27FC236}">
                <a16:creationId xmlns:a16="http://schemas.microsoft.com/office/drawing/2014/main" id="{D33701F9-BC79-B1F2-F33F-566DE40E9585}"/>
              </a:ext>
            </a:extLst>
          </p:cNvPr>
          <p:cNvSpPr>
            <a:spLocks noGrp="1"/>
          </p:cNvSpPr>
          <p:nvPr>
            <p:ph sz="half" idx="12"/>
          </p:nvPr>
        </p:nvSpPr>
        <p:spPr>
          <a:xfrm>
            <a:off x="556148" y="4349324"/>
            <a:ext cx="11079703" cy="2355005"/>
          </a:xfrm>
          <a:prstGeom prst="rect">
            <a:avLst/>
          </a:prstGeom>
        </p:spPr>
        <p:txBody>
          <a:bodyPr/>
          <a:lstStyle>
            <a:lvl1pPr marL="0" indent="228600">
              <a:lnSpc>
                <a:spcPct val="100000"/>
              </a:lnSpc>
              <a:spcBef>
                <a:spcPts val="2000"/>
              </a:spcBef>
              <a:buClr>
                <a:schemeClr val="tx1"/>
              </a:buClr>
              <a:defRPr sz="2400">
                <a:latin typeface="Times New Roman" panose="02020603050405020304" pitchFamily="18" charset="0"/>
                <a:cs typeface="Times New Roman" panose="02020603050405020304" pitchFamily="18" charset="0"/>
              </a:defRPr>
            </a:lvl1pPr>
            <a:lvl2pPr marL="411480" indent="228600">
              <a:lnSpc>
                <a:spcPct val="100000"/>
              </a:lnSpc>
              <a:spcBef>
                <a:spcPts val="1000"/>
              </a:spcBef>
              <a:buClr>
                <a:schemeClr val="tx1"/>
              </a:buClr>
              <a:buFont typeface="Wingdings" panose="05000000000000000000" pitchFamily="2" charset="2"/>
              <a:buChar char="§"/>
              <a:defRPr sz="2000">
                <a:solidFill>
                  <a:schemeClr val="tx1">
                    <a:lumMod val="95000"/>
                    <a:lumOff val="5000"/>
                  </a:schemeClr>
                </a:solidFill>
                <a:latin typeface="Times New Roman" panose="02020603050405020304" pitchFamily="18" charset="0"/>
                <a:cs typeface="Times New Roman" panose="02020603050405020304" pitchFamily="18" charset="0"/>
              </a:defRPr>
            </a:lvl2pPr>
            <a:lvl3pPr marL="1005840" indent="-228600">
              <a:spcBef>
                <a:spcPts val="600"/>
              </a:spcBef>
              <a:buClr>
                <a:schemeClr val="tx1"/>
              </a:buClr>
              <a:buFont typeface="Times New Roman" panose="02020603050405020304" pitchFamily="18" charset="0"/>
              <a:buChar char="‣"/>
              <a:defRPr sz="2000">
                <a:solidFill>
                  <a:schemeClr val="tx1">
                    <a:lumMod val="75000"/>
                    <a:lumOff val="25000"/>
                  </a:schemeClr>
                </a:solidFill>
                <a:latin typeface="Times New Roman" panose="02020603050405020304" pitchFamily="18" charset="0"/>
                <a:cs typeface="Times New Roman" panose="02020603050405020304" pitchFamily="18" charset="0"/>
              </a:defRPr>
            </a:lvl3pPr>
            <a:lvl4pPr marL="1371600" indent="-228600">
              <a:spcBef>
                <a:spcPts val="200"/>
              </a:spcBef>
              <a:buSzPct val="100000"/>
              <a:buFont typeface="Times New Roman" panose="02020603050405020304" pitchFamily="18" charset="0"/>
              <a:buChar char="‣"/>
              <a:defRPr sz="2000">
                <a:solidFill>
                  <a:schemeClr val="tx1">
                    <a:lumMod val="65000"/>
                    <a:lumOff val="35000"/>
                  </a:schemeClr>
                </a:solidFill>
                <a:latin typeface="Times New Roman" panose="02020603050405020304" pitchFamily="18" charset="0"/>
                <a:cs typeface="Times New Roman" panose="02020603050405020304" pitchFamily="18" charset="0"/>
              </a:defRPr>
            </a:lvl4pPr>
            <a:lvl5pPr marL="1645920">
              <a:spcBef>
                <a:spcPts val="200"/>
              </a:spcBef>
              <a:defRPr>
                <a:solidFill>
                  <a:schemeClr val="tx1">
                    <a:lumMod val="65000"/>
                    <a:lumOff val="35000"/>
                  </a:schemeClr>
                </a:solidFill>
                <a:latin typeface="Times New Roman" panose="02020603050405020304" pitchFamily="18" charset="0"/>
                <a:cs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0"/>
            <a:endParaRPr lang="en-US" dirty="0"/>
          </a:p>
        </p:txBody>
      </p:sp>
      <p:sp>
        <p:nvSpPr>
          <p:cNvPr id="25" name="Title 24">
            <a:extLst>
              <a:ext uri="{FF2B5EF4-FFF2-40B4-BE49-F238E27FC236}">
                <a16:creationId xmlns:a16="http://schemas.microsoft.com/office/drawing/2014/main" id="{A1248D6A-2F31-7DAE-E178-90148578B0E3}"/>
              </a:ext>
            </a:extLst>
          </p:cNvPr>
          <p:cNvSpPr>
            <a:spLocks noGrp="1"/>
          </p:cNvSpPr>
          <p:nvPr>
            <p:ph type="title"/>
          </p:nvPr>
        </p:nvSpPr>
        <p:spPr/>
        <p:txBody>
          <a:bodyPr/>
          <a:lstStyle/>
          <a:p>
            <a:r>
              <a:rPr lang="en-US"/>
              <a:t>Click to edit Master title style</a:t>
            </a:r>
          </a:p>
        </p:txBody>
      </p:sp>
      <p:sp>
        <p:nvSpPr>
          <p:cNvPr id="26" name="Slide Number Placeholder 25">
            <a:extLst>
              <a:ext uri="{FF2B5EF4-FFF2-40B4-BE49-F238E27FC236}">
                <a16:creationId xmlns:a16="http://schemas.microsoft.com/office/drawing/2014/main" id="{C84E279C-06EF-FA3D-FB33-057EDCA7E792}"/>
              </a:ext>
            </a:extLst>
          </p:cNvPr>
          <p:cNvSpPr>
            <a:spLocks noGrp="1"/>
          </p:cNvSpPr>
          <p:nvPr>
            <p:ph type="sldNum" sz="quarter" idx="13"/>
          </p:nvPr>
        </p:nvSpPr>
        <p:spPr/>
        <p:txBody>
          <a:bodyPr/>
          <a:lstStyle/>
          <a:p>
            <a:fld id="{AE311D09-C3D9-45E8-99CE-78E12234EEAD}" type="slidenum">
              <a:rPr lang="en-US" smtClean="0"/>
              <a:pPr/>
              <a:t>‹#›</a:t>
            </a:fld>
            <a:endParaRPr lang="en-US" dirty="0"/>
          </a:p>
        </p:txBody>
      </p:sp>
    </p:spTree>
    <p:extLst>
      <p:ext uri="{BB962C8B-B14F-4D97-AF65-F5344CB8AC3E}">
        <p14:creationId xmlns:p14="http://schemas.microsoft.com/office/powerpoint/2010/main" val="24867410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عکس">
    <p:bg>
      <p:bgPr>
        <a:solidFill>
          <a:schemeClr val="bg1"/>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CB4413EB-9324-9312-01D4-01212668D4CA}"/>
              </a:ext>
            </a:extLst>
          </p:cNvPr>
          <p:cNvSpPr>
            <a:spLocks noGrp="1" noChangeAspect="1"/>
          </p:cNvSpPr>
          <p:nvPr>
            <p:ph type="pic" sz="quarter" idx="11"/>
          </p:nvPr>
        </p:nvSpPr>
        <p:spPr>
          <a:xfrm>
            <a:off x="1650709" y="518312"/>
            <a:ext cx="8890581" cy="5000952"/>
          </a:xfrm>
          <a:prstGeom prst="rect">
            <a:avLst/>
          </a:prstGeom>
        </p:spPr>
        <p:txBody>
          <a:bodyPr/>
          <a:lstStyle/>
          <a:p>
            <a:endParaRPr lang="en-US"/>
          </a:p>
        </p:txBody>
      </p:sp>
      <p:sp>
        <p:nvSpPr>
          <p:cNvPr id="9" name="Text Placeholder 8">
            <a:extLst>
              <a:ext uri="{FF2B5EF4-FFF2-40B4-BE49-F238E27FC236}">
                <a16:creationId xmlns:a16="http://schemas.microsoft.com/office/drawing/2014/main" id="{A7DC52E4-EE13-112F-7A75-20D1103E8E3D}"/>
              </a:ext>
            </a:extLst>
          </p:cNvPr>
          <p:cNvSpPr>
            <a:spLocks noGrp="1"/>
          </p:cNvSpPr>
          <p:nvPr>
            <p:ph type="body" sz="quarter" idx="12" hasCustomPrompt="1"/>
          </p:nvPr>
        </p:nvSpPr>
        <p:spPr>
          <a:xfrm>
            <a:off x="555625" y="5683250"/>
            <a:ext cx="11036300" cy="878915"/>
          </a:xfrm>
          <a:prstGeom prst="rect">
            <a:avLst/>
          </a:prstGeom>
        </p:spPr>
        <p:txBody>
          <a:bodyPr anchor="ctr"/>
          <a:lstStyle>
            <a:lvl1pPr marL="0" indent="0" algn="ctr">
              <a:buNone/>
              <a:defRPr sz="2000" i="1">
                <a:solidFill>
                  <a:schemeClr val="tx1">
                    <a:lumMod val="75000"/>
                    <a:lumOff val="25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caption</a:t>
            </a:r>
          </a:p>
        </p:txBody>
      </p:sp>
      <p:sp>
        <p:nvSpPr>
          <p:cNvPr id="12" name="Slide Number Placeholder 11">
            <a:extLst>
              <a:ext uri="{FF2B5EF4-FFF2-40B4-BE49-F238E27FC236}">
                <a16:creationId xmlns:a16="http://schemas.microsoft.com/office/drawing/2014/main" id="{4AA41ADF-5ADB-4478-F3AE-A908B05F64EF}"/>
              </a:ext>
            </a:extLst>
          </p:cNvPr>
          <p:cNvSpPr>
            <a:spLocks noGrp="1"/>
          </p:cNvSpPr>
          <p:nvPr>
            <p:ph type="sldNum" sz="quarter" idx="13"/>
          </p:nvPr>
        </p:nvSpPr>
        <p:spPr/>
        <p:txBody>
          <a:bodyPr/>
          <a:lstStyle/>
          <a:p>
            <a:fld id="{AE311D09-C3D9-45E8-99CE-78E12234EEAD}" type="slidenum">
              <a:rPr lang="en-US" smtClean="0"/>
              <a:pPr/>
              <a:t>‹#›</a:t>
            </a:fld>
            <a:endParaRPr lang="en-US" dirty="0"/>
          </a:p>
        </p:txBody>
      </p:sp>
    </p:spTree>
    <p:extLst>
      <p:ext uri="{BB962C8B-B14F-4D97-AF65-F5344CB8AC3E}">
        <p14:creationId xmlns:p14="http://schemas.microsoft.com/office/powerpoint/2010/main" val="28564450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0350306-1A92-387D-FEA6-25A51B678C66}"/>
              </a:ext>
            </a:extLst>
          </p:cNvPr>
          <p:cNvSpPr>
            <a:spLocks noGrp="1"/>
          </p:cNvSpPr>
          <p:nvPr>
            <p:ph type="sldNum" sz="quarter" idx="4"/>
          </p:nvPr>
        </p:nvSpPr>
        <p:spPr>
          <a:xfrm>
            <a:off x="556149" y="153671"/>
            <a:ext cx="670079" cy="641281"/>
          </a:xfrm>
          <a:prstGeom prst="rect">
            <a:avLst/>
          </a:prstGeom>
        </p:spPr>
        <p:txBody>
          <a:bodyPr vert="horz" lIns="91440" tIns="45720" rIns="91440" bIns="45720" rtlCol="0" anchor="ctr"/>
          <a:lstStyle>
            <a:lvl1pPr algn="l">
              <a:defRPr sz="1200">
                <a:solidFill>
                  <a:schemeClr val="tx1">
                    <a:tint val="75000"/>
                  </a:schemeClr>
                </a:solidFill>
              </a:defRPr>
            </a:lvl1pPr>
          </a:lstStyle>
          <a:p>
            <a:fld id="{AE311D09-C3D9-45E8-99CE-78E12234EEAD}" type="slidenum">
              <a:rPr lang="en-US" smtClean="0"/>
              <a:pPr/>
              <a:t>‹#›</a:t>
            </a:fld>
            <a:endParaRPr lang="en-US" dirty="0"/>
          </a:p>
        </p:txBody>
      </p:sp>
      <p:sp>
        <p:nvSpPr>
          <p:cNvPr id="12" name="Title Placeholder 11">
            <a:extLst>
              <a:ext uri="{FF2B5EF4-FFF2-40B4-BE49-F238E27FC236}">
                <a16:creationId xmlns:a16="http://schemas.microsoft.com/office/drawing/2014/main" id="{A8C8BAA5-76D7-C8B1-7A71-D70A776A65AF}"/>
              </a:ext>
            </a:extLst>
          </p:cNvPr>
          <p:cNvSpPr>
            <a:spLocks noGrp="1"/>
          </p:cNvSpPr>
          <p:nvPr>
            <p:ph type="title"/>
          </p:nvPr>
        </p:nvSpPr>
        <p:spPr>
          <a:xfrm>
            <a:off x="878889" y="153671"/>
            <a:ext cx="10436810" cy="641281"/>
          </a:xfrm>
          <a:prstGeom prst="rect">
            <a:avLst/>
          </a:prstGeom>
        </p:spPr>
        <p:txBody>
          <a:bodyPr vert="horz" lIns="91440" tIns="45720" rIns="91440" bIns="45720" rtlCol="0" anchor="ctr">
            <a:normAutofit/>
          </a:bodyPr>
          <a:lstStyle/>
          <a:p>
            <a:r>
              <a:rPr lang="en-US" dirty="0"/>
              <a:t>1.1 Definition</a:t>
            </a:r>
          </a:p>
        </p:txBody>
      </p:sp>
      <p:pic>
        <p:nvPicPr>
          <p:cNvPr id="13" name="Picture 12">
            <a:extLst>
              <a:ext uri="{FF2B5EF4-FFF2-40B4-BE49-F238E27FC236}">
                <a16:creationId xmlns:a16="http://schemas.microsoft.com/office/drawing/2014/main" id="{19A18509-0EE4-08D3-489F-C7109F42C063}"/>
              </a:ext>
            </a:extLst>
          </p:cNvPr>
          <p:cNvPicPr>
            <a:picLocks noChangeAspect="1"/>
          </p:cNvPicPr>
          <p:nvPr userDrawn="1"/>
        </p:nvPicPr>
        <p:blipFill>
          <a:blip r:embed="rId8">
            <a:extLst>
              <a:ext uri="{28A0092B-C50C-407E-A947-70E740481C1C}">
                <a14:useLocalDpi xmlns:a14="http://schemas.microsoft.com/office/drawing/2010/main" val="0"/>
              </a:ext>
            </a:extLst>
          </a:blip>
          <a:stretch>
            <a:fillRect/>
          </a:stretch>
        </p:blipFill>
        <p:spPr>
          <a:xfrm>
            <a:off x="10995546" y="166588"/>
            <a:ext cx="640305" cy="640305"/>
          </a:xfrm>
          <a:prstGeom prst="rect">
            <a:avLst/>
          </a:prstGeom>
        </p:spPr>
      </p:pic>
    </p:spTree>
    <p:extLst>
      <p:ext uri="{BB962C8B-B14F-4D97-AF65-F5344CB8AC3E}">
        <p14:creationId xmlns:p14="http://schemas.microsoft.com/office/powerpoint/2010/main" val="2854829678"/>
      </p:ext>
    </p:extLst>
  </p:cSld>
  <p:clrMap bg1="lt1" tx1="dk1" bg2="lt2" tx2="dk2" accent1="accent1" accent2="accent2" accent3="accent3" accent4="accent4" accent5="accent5" accent6="accent6" hlink="hlink" folHlink="folHlink"/>
  <p:sldLayoutIdLst>
    <p:sldLayoutId id="2147483649" r:id="rId1"/>
    <p:sldLayoutId id="2147483654" r:id="rId2"/>
    <p:sldLayoutId id="2147483651" r:id="rId3"/>
    <p:sldLayoutId id="2147483650" r:id="rId4"/>
    <p:sldLayoutId id="2147483652" r:id="rId5"/>
    <p:sldLayoutId id="2147483653" r:id="rId6"/>
  </p:sldLayoutIdLst>
  <p:hf hdr="0" ftr="0" dt="0"/>
  <p:txStyles>
    <p:titleStyle>
      <a:lvl1pPr algn="ctr" defTabSz="914400" rtl="0" eaLnBrk="1" latinLnBrk="0" hangingPunct="1">
        <a:lnSpc>
          <a:spcPct val="90000"/>
        </a:lnSpc>
        <a:spcBef>
          <a:spcPct val="0"/>
        </a:spcBef>
        <a:buNone/>
        <a:defRPr sz="3600" b="0" kern="1200">
          <a:solidFill>
            <a:schemeClr val="tx1"/>
          </a:solidFill>
          <a:latin typeface="Times New Roman" panose="02020603050405020304" pitchFamily="18" charset="0"/>
          <a:ea typeface="+mj-ea"/>
          <a:cs typeface="Times New Roman" panose="02020603050405020304" pitchFamily="18"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644494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6E5DD95-8172-F85A-C6E1-5215400C709D}"/>
              </a:ext>
            </a:extLst>
          </p:cNvPr>
          <p:cNvSpPr>
            <a:spLocks noGrp="1"/>
          </p:cNvSpPr>
          <p:nvPr>
            <p:ph sz="half" idx="2"/>
          </p:nvPr>
        </p:nvSpPr>
        <p:spPr/>
        <p:txBody>
          <a:bodyPr/>
          <a:lstStyle/>
          <a:p>
            <a:r>
              <a:rPr lang="en-US" dirty="0"/>
              <a:t>Recall that </a:t>
            </a:r>
            <a:r>
              <a:rPr lang="en-US" dirty="0">
                <a:solidFill>
                  <a:schemeClr val="accent1"/>
                </a:solidFill>
              </a:rPr>
              <a:t>timeout</a:t>
            </a:r>
            <a:r>
              <a:rPr lang="en-US" dirty="0"/>
              <a:t> is a tactic for availability. In a distributed system, timeouts are used to detect failure. There are several consequences of using timeouts:</a:t>
            </a:r>
          </a:p>
          <a:p>
            <a:pPr lvl="1"/>
            <a:r>
              <a:rPr lang="en-US" dirty="0"/>
              <a:t>Timeouts can’t distinguish between a failed computer or broken network connection and a slow reply to a message that exceeds the timeout period. This will cause you to label some slow responses as failures.</a:t>
            </a:r>
          </a:p>
          <a:p>
            <a:pPr lvl="1"/>
            <a:r>
              <a:rPr lang="en-US" dirty="0"/>
              <a:t>A timeout will not tell you where the failure or slowness occurs.</a:t>
            </a:r>
          </a:p>
          <a:p>
            <a:pPr lvl="1"/>
            <a:r>
              <a:rPr lang="en-US" dirty="0"/>
              <a:t>Many times, a request to a service triggers that service to make requests to other services, which make more requests. Even if each of the responses in this chain has a latency that is close to (but slower than) the expected average response time, the overall latency may falsely suggest a failure.</a:t>
            </a:r>
          </a:p>
          <a:p>
            <a:r>
              <a:rPr lang="en-US" dirty="0"/>
              <a:t>There is usually a cost for a recovery action. Jumping to a conclusion that there was a failure, when there was actually just a temporary delay, may add a recovery cost when it isn’t necessary.</a:t>
            </a:r>
          </a:p>
          <a:p>
            <a:endParaRPr lang="en-US" dirty="0"/>
          </a:p>
          <a:p>
            <a:endParaRPr lang="en-US" dirty="0"/>
          </a:p>
        </p:txBody>
      </p:sp>
      <p:sp>
        <p:nvSpPr>
          <p:cNvPr id="3" name="Title 2">
            <a:extLst>
              <a:ext uri="{FF2B5EF4-FFF2-40B4-BE49-F238E27FC236}">
                <a16:creationId xmlns:a16="http://schemas.microsoft.com/office/drawing/2014/main" id="{533A58F3-0DEA-56E3-4521-E4C1E8C569A6}"/>
              </a:ext>
            </a:extLst>
          </p:cNvPr>
          <p:cNvSpPr>
            <a:spLocks noGrp="1"/>
          </p:cNvSpPr>
          <p:nvPr>
            <p:ph type="title"/>
          </p:nvPr>
        </p:nvSpPr>
        <p:spPr/>
        <p:txBody>
          <a:bodyPr/>
          <a:lstStyle/>
          <a:p>
            <a:r>
              <a:rPr lang="en-US" dirty="0"/>
              <a:t>Timeouts</a:t>
            </a:r>
          </a:p>
        </p:txBody>
      </p:sp>
      <p:sp>
        <p:nvSpPr>
          <p:cNvPr id="4" name="Slide Number Placeholder 3">
            <a:extLst>
              <a:ext uri="{FF2B5EF4-FFF2-40B4-BE49-F238E27FC236}">
                <a16:creationId xmlns:a16="http://schemas.microsoft.com/office/drawing/2014/main" id="{FC6B1EDC-ADFF-73F4-6772-A9A33AF40ED6}"/>
              </a:ext>
            </a:extLst>
          </p:cNvPr>
          <p:cNvSpPr>
            <a:spLocks noGrp="1"/>
          </p:cNvSpPr>
          <p:nvPr>
            <p:ph type="sldNum" sz="quarter" idx="10"/>
          </p:nvPr>
        </p:nvSpPr>
        <p:spPr/>
        <p:txBody>
          <a:bodyPr/>
          <a:lstStyle/>
          <a:p>
            <a:fld id="{AE311D09-C3D9-45E8-99CE-78E12234EEAD}" type="slidenum">
              <a:rPr lang="en-US" smtClean="0"/>
              <a:pPr/>
              <a:t>10</a:t>
            </a:fld>
            <a:endParaRPr lang="en-US" dirty="0"/>
          </a:p>
        </p:txBody>
      </p:sp>
    </p:spTree>
    <p:extLst>
      <p:ext uri="{BB962C8B-B14F-4D97-AF65-F5344CB8AC3E}">
        <p14:creationId xmlns:p14="http://schemas.microsoft.com/office/powerpoint/2010/main" val="39186958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C8BBB0D-C999-99C5-EAE9-1E6F097DDBF8}"/>
              </a:ext>
            </a:extLst>
          </p:cNvPr>
          <p:cNvSpPr>
            <a:spLocks noGrp="1"/>
          </p:cNvSpPr>
          <p:nvPr>
            <p:ph sz="half" idx="2"/>
          </p:nvPr>
        </p:nvSpPr>
        <p:spPr/>
        <p:txBody>
          <a:bodyPr/>
          <a:lstStyle/>
          <a:p>
            <a:r>
              <a:rPr lang="en-US" dirty="0"/>
              <a:t>Distributed system designers generally parameterize the timeout detection mechanism so that it can be tuned for a system or infrastructure.</a:t>
            </a:r>
          </a:p>
          <a:p>
            <a:pPr lvl="1"/>
            <a:r>
              <a:rPr lang="en-US" dirty="0"/>
              <a:t>One parameter is the </a:t>
            </a:r>
            <a:r>
              <a:rPr lang="en-US" dirty="0">
                <a:solidFill>
                  <a:schemeClr val="accent1"/>
                </a:solidFill>
              </a:rPr>
              <a:t>timeout interval</a:t>
            </a:r>
            <a:r>
              <a:rPr lang="en-US" dirty="0"/>
              <a:t>.</a:t>
            </a:r>
          </a:p>
          <a:p>
            <a:pPr lvl="1"/>
            <a:r>
              <a:rPr lang="en-US" dirty="0"/>
              <a:t>Most systems do not trigger failure recovery after a single missed response. The number of missed responses before failure recovery is a second parameter for the timeout mechanism.</a:t>
            </a:r>
            <a:endParaRPr lang="en-US" dirty="0">
              <a:solidFill>
                <a:schemeClr val="accent4">
                  <a:lumMod val="50000"/>
                </a:schemeClr>
              </a:solidFill>
            </a:endParaRPr>
          </a:p>
          <a:p>
            <a:r>
              <a:rPr lang="en-US" dirty="0">
                <a:solidFill>
                  <a:schemeClr val="tx1">
                    <a:lumMod val="95000"/>
                    <a:lumOff val="5000"/>
                  </a:schemeClr>
                </a:solidFill>
              </a:rPr>
              <a:t>Timeout settings differ by environment:</a:t>
            </a:r>
          </a:p>
          <a:p>
            <a:pPr lvl="1">
              <a:buFont typeface="Arial" panose="020B0604020202020204" pitchFamily="34" charset="0"/>
              <a:buChar char="•"/>
            </a:pPr>
            <a:r>
              <a:rPr lang="en-US" dirty="0"/>
              <a:t>In single data center systems, you can use shorter timeouts since delays are rare and failures are often real.</a:t>
            </a:r>
          </a:p>
          <a:p>
            <a:pPr lvl="1">
              <a:buFont typeface="Arial" panose="020B0604020202020204" pitchFamily="34" charset="0"/>
              <a:buChar char="•"/>
            </a:pPr>
            <a:r>
              <a:rPr lang="en-US" dirty="0"/>
              <a:t>In wider, less reliable networks you should use more relaxed timeout settings to avoid reacting to normal delays as if they were failures.</a:t>
            </a:r>
          </a:p>
          <a:p>
            <a:endParaRPr lang="en-US" dirty="0"/>
          </a:p>
        </p:txBody>
      </p:sp>
      <p:sp>
        <p:nvSpPr>
          <p:cNvPr id="3" name="Title 2">
            <a:extLst>
              <a:ext uri="{FF2B5EF4-FFF2-40B4-BE49-F238E27FC236}">
                <a16:creationId xmlns:a16="http://schemas.microsoft.com/office/drawing/2014/main" id="{B3E82180-CF63-569E-C9B6-F71C612D27A7}"/>
              </a:ext>
            </a:extLst>
          </p:cNvPr>
          <p:cNvSpPr>
            <a:spLocks noGrp="1"/>
          </p:cNvSpPr>
          <p:nvPr>
            <p:ph type="title"/>
          </p:nvPr>
        </p:nvSpPr>
        <p:spPr/>
        <p:txBody>
          <a:bodyPr/>
          <a:lstStyle/>
          <a:p>
            <a:r>
              <a:rPr lang="en-US" dirty="0"/>
              <a:t>Timeouts</a:t>
            </a:r>
          </a:p>
        </p:txBody>
      </p:sp>
      <p:sp>
        <p:nvSpPr>
          <p:cNvPr id="4" name="Slide Number Placeholder 3">
            <a:extLst>
              <a:ext uri="{FF2B5EF4-FFF2-40B4-BE49-F238E27FC236}">
                <a16:creationId xmlns:a16="http://schemas.microsoft.com/office/drawing/2014/main" id="{328516FA-42DF-A57E-E93E-62E1BBDEF1CF}"/>
              </a:ext>
            </a:extLst>
          </p:cNvPr>
          <p:cNvSpPr>
            <a:spLocks noGrp="1"/>
          </p:cNvSpPr>
          <p:nvPr>
            <p:ph type="sldNum" sz="quarter" idx="10"/>
          </p:nvPr>
        </p:nvSpPr>
        <p:spPr/>
        <p:txBody>
          <a:bodyPr/>
          <a:lstStyle/>
          <a:p>
            <a:fld id="{AE311D09-C3D9-45E8-99CE-78E12234EEAD}" type="slidenum">
              <a:rPr lang="en-US" smtClean="0"/>
              <a:pPr/>
              <a:t>11</a:t>
            </a:fld>
            <a:endParaRPr lang="en-US" dirty="0"/>
          </a:p>
        </p:txBody>
      </p:sp>
    </p:spTree>
    <p:extLst>
      <p:ext uri="{BB962C8B-B14F-4D97-AF65-F5344CB8AC3E}">
        <p14:creationId xmlns:p14="http://schemas.microsoft.com/office/powerpoint/2010/main" val="32216782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a:extLst>
              <a:ext uri="{FF2B5EF4-FFF2-40B4-BE49-F238E27FC236}">
                <a16:creationId xmlns:a16="http://schemas.microsoft.com/office/drawing/2014/main" id="{C311109B-940C-652E-8BD8-F30C168A96C4}"/>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l="663" r="663"/>
          <a:stretch>
            <a:fillRect/>
          </a:stretch>
        </p:blipFill>
        <p:spPr/>
      </p:pic>
      <p:sp>
        <p:nvSpPr>
          <p:cNvPr id="3" name="Content Placeholder 2">
            <a:extLst>
              <a:ext uri="{FF2B5EF4-FFF2-40B4-BE49-F238E27FC236}">
                <a16:creationId xmlns:a16="http://schemas.microsoft.com/office/drawing/2014/main" id="{D163E54C-6A35-D85A-4410-85DEA1A85275}"/>
              </a:ext>
            </a:extLst>
          </p:cNvPr>
          <p:cNvSpPr>
            <a:spLocks noGrp="1"/>
          </p:cNvSpPr>
          <p:nvPr>
            <p:ph sz="half" idx="2"/>
          </p:nvPr>
        </p:nvSpPr>
        <p:spPr/>
        <p:txBody>
          <a:bodyPr/>
          <a:lstStyle/>
          <a:p>
            <a:r>
              <a:rPr lang="en-US" dirty="0">
                <a:solidFill>
                  <a:schemeClr val="accent1"/>
                </a:solidFill>
              </a:rPr>
              <a:t>Long-tail latency </a:t>
            </a:r>
            <a:r>
              <a:rPr lang="en-US" dirty="0"/>
              <a:t>refers to the impact of a small percentage of requests that take significantly longer to process than the majority of requests.</a:t>
            </a:r>
          </a:p>
          <a:p>
            <a:r>
              <a:rPr lang="en-US" dirty="0"/>
              <a:t>This figure shows a histogram of the latency of 1,000 “launch instance” requests to Amazon Web Services. </a:t>
            </a:r>
          </a:p>
        </p:txBody>
      </p:sp>
      <p:sp>
        <p:nvSpPr>
          <p:cNvPr id="4" name="Content Placeholder 3">
            <a:extLst>
              <a:ext uri="{FF2B5EF4-FFF2-40B4-BE49-F238E27FC236}">
                <a16:creationId xmlns:a16="http://schemas.microsoft.com/office/drawing/2014/main" id="{AAAF8368-E5EB-D9D6-B666-E24F86CDDAB3}"/>
              </a:ext>
            </a:extLst>
          </p:cNvPr>
          <p:cNvSpPr>
            <a:spLocks noGrp="1"/>
          </p:cNvSpPr>
          <p:nvPr>
            <p:ph sz="half" idx="12"/>
          </p:nvPr>
        </p:nvSpPr>
        <p:spPr/>
        <p:txBody>
          <a:bodyPr/>
          <a:lstStyle/>
          <a:p>
            <a:r>
              <a:rPr lang="en-US" dirty="0"/>
              <a:t>You must be careful which statistic you use. In this case, the histogram peaks at a latency of 22 seconds, the average latency over all the measurements is 28 seconds, and the median latency is 23 seconds.</a:t>
            </a:r>
          </a:p>
          <a:p>
            <a:pPr lvl="1"/>
            <a:r>
              <a:rPr lang="en-US" dirty="0"/>
              <a:t>Although the mean latency for each service-to-service request to a cloud-based service may be within tolerable limits, a reasonable number of these requests can have much greater latency.</a:t>
            </a:r>
          </a:p>
          <a:p>
            <a:pPr lvl="1"/>
            <a:r>
              <a:rPr lang="en-US" dirty="0"/>
              <a:t>Notice how right side of the histogram looks like a long tail on the ground.</a:t>
            </a:r>
          </a:p>
        </p:txBody>
      </p:sp>
      <p:sp>
        <p:nvSpPr>
          <p:cNvPr id="5" name="Title 4">
            <a:extLst>
              <a:ext uri="{FF2B5EF4-FFF2-40B4-BE49-F238E27FC236}">
                <a16:creationId xmlns:a16="http://schemas.microsoft.com/office/drawing/2014/main" id="{6E44E832-10D6-DA1F-377B-09B7684AA281}"/>
              </a:ext>
            </a:extLst>
          </p:cNvPr>
          <p:cNvSpPr>
            <a:spLocks noGrp="1"/>
          </p:cNvSpPr>
          <p:nvPr>
            <p:ph type="title"/>
          </p:nvPr>
        </p:nvSpPr>
        <p:spPr/>
        <p:txBody>
          <a:bodyPr/>
          <a:lstStyle/>
          <a:p>
            <a:r>
              <a:rPr lang="en-US" dirty="0"/>
              <a:t>Long Tail Latency</a:t>
            </a:r>
          </a:p>
        </p:txBody>
      </p:sp>
      <p:sp>
        <p:nvSpPr>
          <p:cNvPr id="6" name="Slide Number Placeholder 5">
            <a:extLst>
              <a:ext uri="{FF2B5EF4-FFF2-40B4-BE49-F238E27FC236}">
                <a16:creationId xmlns:a16="http://schemas.microsoft.com/office/drawing/2014/main" id="{6762A936-F40E-CFD3-EB01-7C0351991945}"/>
              </a:ext>
            </a:extLst>
          </p:cNvPr>
          <p:cNvSpPr>
            <a:spLocks noGrp="1"/>
          </p:cNvSpPr>
          <p:nvPr>
            <p:ph type="sldNum" sz="quarter" idx="13"/>
          </p:nvPr>
        </p:nvSpPr>
        <p:spPr/>
        <p:txBody>
          <a:bodyPr/>
          <a:lstStyle/>
          <a:p>
            <a:fld id="{AE311D09-C3D9-45E8-99CE-78E12234EEAD}" type="slidenum">
              <a:rPr lang="en-US" smtClean="0"/>
              <a:pPr/>
              <a:t>12</a:t>
            </a:fld>
            <a:endParaRPr lang="en-US" dirty="0"/>
          </a:p>
        </p:txBody>
      </p:sp>
    </p:spTree>
    <p:extLst>
      <p:ext uri="{BB962C8B-B14F-4D97-AF65-F5344CB8AC3E}">
        <p14:creationId xmlns:p14="http://schemas.microsoft.com/office/powerpoint/2010/main" val="35072719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B7584A5-2EAE-4DDD-A22B-3B929133188E}"/>
              </a:ext>
            </a:extLst>
          </p:cNvPr>
          <p:cNvSpPr>
            <a:spLocks noGrp="1"/>
          </p:cNvSpPr>
          <p:nvPr>
            <p:ph sz="half" idx="2"/>
          </p:nvPr>
        </p:nvSpPr>
        <p:spPr/>
        <p:txBody>
          <a:bodyPr/>
          <a:lstStyle/>
          <a:p>
            <a:r>
              <a:rPr lang="en-US" dirty="0"/>
              <a:t>If a service hosted in a cloud receives more requests than it can process within the required latency, the service becomes overloaded.</a:t>
            </a:r>
          </a:p>
          <a:p>
            <a:r>
              <a:rPr lang="en-US" dirty="0"/>
              <a:t>Sometimes, you can fix this problem by running the service on a different virtual machine that has more resources. This is called </a:t>
            </a:r>
            <a:r>
              <a:rPr lang="en-US" dirty="0">
                <a:solidFill>
                  <a:schemeClr val="accent1"/>
                </a:solidFill>
              </a:rPr>
              <a:t>vertical scaling</a:t>
            </a:r>
            <a:r>
              <a:rPr lang="en-US" dirty="0"/>
              <a:t>.</a:t>
            </a:r>
          </a:p>
          <a:p>
            <a:r>
              <a:rPr lang="en-US" dirty="0"/>
              <a:t>There are limits to what can be achieved with vertical scaling. In particular, there may not be a large enough VM instance type to support the workload.</a:t>
            </a:r>
          </a:p>
          <a:p>
            <a:r>
              <a:rPr lang="en-US" dirty="0">
                <a:solidFill>
                  <a:schemeClr val="accent1"/>
                </a:solidFill>
              </a:rPr>
              <a:t>Horizontal scaling</a:t>
            </a:r>
            <a:r>
              <a:rPr lang="en-US" dirty="0"/>
              <a:t> involves having multiple copies of the same service and using a load balancer to distribute requests among them—equivalent to the maintain multiple copies of computations tactic and the load balancer pattern.</a:t>
            </a:r>
          </a:p>
        </p:txBody>
      </p:sp>
      <p:sp>
        <p:nvSpPr>
          <p:cNvPr id="3" name="Title 2">
            <a:extLst>
              <a:ext uri="{FF2B5EF4-FFF2-40B4-BE49-F238E27FC236}">
                <a16:creationId xmlns:a16="http://schemas.microsoft.com/office/drawing/2014/main" id="{3FF002B1-8C75-84E0-923B-F639313513BA}"/>
              </a:ext>
            </a:extLst>
          </p:cNvPr>
          <p:cNvSpPr>
            <a:spLocks noGrp="1"/>
          </p:cNvSpPr>
          <p:nvPr>
            <p:ph type="title"/>
          </p:nvPr>
        </p:nvSpPr>
        <p:spPr/>
        <p:txBody>
          <a:bodyPr>
            <a:noAutofit/>
          </a:bodyPr>
          <a:lstStyle/>
          <a:p>
            <a:r>
              <a:rPr lang="en-US" sz="3200" dirty="0"/>
              <a:t>17.3 Multiple Instances for Performance and Availability</a:t>
            </a:r>
          </a:p>
        </p:txBody>
      </p:sp>
      <p:sp>
        <p:nvSpPr>
          <p:cNvPr id="4" name="Slide Number Placeholder 3">
            <a:extLst>
              <a:ext uri="{FF2B5EF4-FFF2-40B4-BE49-F238E27FC236}">
                <a16:creationId xmlns:a16="http://schemas.microsoft.com/office/drawing/2014/main" id="{535C1357-5EDE-7790-CCDF-203B74BB53BB}"/>
              </a:ext>
            </a:extLst>
          </p:cNvPr>
          <p:cNvSpPr>
            <a:spLocks noGrp="1"/>
          </p:cNvSpPr>
          <p:nvPr>
            <p:ph type="sldNum" sz="quarter" idx="10"/>
          </p:nvPr>
        </p:nvSpPr>
        <p:spPr/>
        <p:txBody>
          <a:bodyPr/>
          <a:lstStyle/>
          <a:p>
            <a:fld id="{AE311D09-C3D9-45E8-99CE-78E12234EEAD}" type="slidenum">
              <a:rPr lang="en-US" smtClean="0"/>
              <a:pPr/>
              <a:t>13</a:t>
            </a:fld>
            <a:endParaRPr lang="en-US" dirty="0"/>
          </a:p>
        </p:txBody>
      </p:sp>
    </p:spTree>
    <p:extLst>
      <p:ext uri="{BB962C8B-B14F-4D97-AF65-F5344CB8AC3E}">
        <p14:creationId xmlns:p14="http://schemas.microsoft.com/office/powerpoint/2010/main" val="23680226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a:extLst>
              <a:ext uri="{FF2B5EF4-FFF2-40B4-BE49-F238E27FC236}">
                <a16:creationId xmlns:a16="http://schemas.microsoft.com/office/drawing/2014/main" id="{724870F5-897E-9915-8588-1D62A52AEEBB}"/>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l="536" r="536"/>
          <a:stretch>
            <a:fillRect/>
          </a:stretch>
        </p:blipFill>
        <p:spPr/>
      </p:pic>
      <p:sp>
        <p:nvSpPr>
          <p:cNvPr id="3" name="Content Placeholder 2">
            <a:extLst>
              <a:ext uri="{FF2B5EF4-FFF2-40B4-BE49-F238E27FC236}">
                <a16:creationId xmlns:a16="http://schemas.microsoft.com/office/drawing/2014/main" id="{5D89FAB1-63EB-FFEB-94C4-A72CCB440963}"/>
              </a:ext>
            </a:extLst>
          </p:cNvPr>
          <p:cNvSpPr>
            <a:spLocks noGrp="1"/>
          </p:cNvSpPr>
          <p:nvPr>
            <p:ph sz="half" idx="2"/>
          </p:nvPr>
        </p:nvSpPr>
        <p:spPr/>
        <p:txBody>
          <a:bodyPr/>
          <a:lstStyle/>
          <a:p>
            <a:r>
              <a:rPr lang="en-US" dirty="0"/>
              <a:t>Suppose the load balancer sends the first request to instance 1, the second request to instance 2, the third request back to instance 1, and so forth.</a:t>
            </a:r>
          </a:p>
          <a:p>
            <a:pPr lvl="1"/>
            <a:r>
              <a:rPr lang="en-US" dirty="0"/>
              <a:t>The algorithm we provided is called </a:t>
            </a:r>
            <a:r>
              <a:rPr lang="en-US" dirty="0">
                <a:solidFill>
                  <a:schemeClr val="accent1"/>
                </a:solidFill>
              </a:rPr>
              <a:t>round-robin</a:t>
            </a:r>
            <a:r>
              <a:rPr lang="en-US" dirty="0"/>
              <a:t>.</a:t>
            </a:r>
          </a:p>
          <a:p>
            <a:pPr lvl="1"/>
            <a:r>
              <a:rPr lang="en-US" dirty="0">
                <a:solidFill>
                  <a:schemeClr val="tx1"/>
                </a:solidFill>
              </a:rPr>
              <a:t>round-robin</a:t>
            </a:r>
            <a:r>
              <a:rPr lang="en-US" dirty="0">
                <a:solidFill>
                  <a:schemeClr val="accent1"/>
                </a:solidFill>
              </a:rPr>
              <a:t> </a:t>
            </a:r>
            <a:r>
              <a:rPr lang="en-US" dirty="0"/>
              <a:t>balances the load uniformly if every request consumes roughly the same resources.</a:t>
            </a:r>
          </a:p>
        </p:txBody>
      </p:sp>
      <p:sp>
        <p:nvSpPr>
          <p:cNvPr id="4" name="Content Placeholder 3">
            <a:extLst>
              <a:ext uri="{FF2B5EF4-FFF2-40B4-BE49-F238E27FC236}">
                <a16:creationId xmlns:a16="http://schemas.microsoft.com/office/drawing/2014/main" id="{F56C0A6D-DBB7-F434-73A9-B3FBA4AF365B}"/>
              </a:ext>
            </a:extLst>
          </p:cNvPr>
          <p:cNvSpPr>
            <a:spLocks noGrp="1"/>
          </p:cNvSpPr>
          <p:nvPr>
            <p:ph sz="half" idx="12"/>
          </p:nvPr>
        </p:nvSpPr>
        <p:spPr/>
        <p:txBody>
          <a:bodyPr/>
          <a:lstStyle/>
          <a:p>
            <a:pPr lvl="1"/>
            <a:r>
              <a:rPr lang="en-US" dirty="0"/>
              <a:t>From a client’s perspective, the service’s IP address is actually the address of the load balancer.</a:t>
            </a:r>
          </a:p>
          <a:p>
            <a:pPr lvl="1"/>
            <a:r>
              <a:rPr lang="en-US" dirty="0"/>
              <a:t>Load balancers may get overloaded. In this case, the solution is to balance the load of the load balancer, sometimes referred to as </a:t>
            </a:r>
            <a:r>
              <a:rPr lang="en-US" dirty="0">
                <a:solidFill>
                  <a:schemeClr val="accent1"/>
                </a:solidFill>
              </a:rPr>
              <a:t>global load balancing</a:t>
            </a:r>
            <a:r>
              <a:rPr lang="en-US" dirty="0"/>
              <a:t>. That is, a message goes through a hierarchy of load balancers before arriving at the service instance.</a:t>
            </a:r>
          </a:p>
          <a:p>
            <a:r>
              <a:rPr lang="en-US" dirty="0"/>
              <a:t>Load balancers increase the amount of work that can be handled. We'll see how load balancers also serve to increase the availability of services.</a:t>
            </a:r>
          </a:p>
        </p:txBody>
      </p:sp>
      <p:sp>
        <p:nvSpPr>
          <p:cNvPr id="5" name="Title 4">
            <a:extLst>
              <a:ext uri="{FF2B5EF4-FFF2-40B4-BE49-F238E27FC236}">
                <a16:creationId xmlns:a16="http://schemas.microsoft.com/office/drawing/2014/main" id="{880C7085-0CFE-0FA4-1531-85760CE5A07B}"/>
              </a:ext>
            </a:extLst>
          </p:cNvPr>
          <p:cNvSpPr>
            <a:spLocks noGrp="1"/>
          </p:cNvSpPr>
          <p:nvPr>
            <p:ph type="title"/>
          </p:nvPr>
        </p:nvSpPr>
        <p:spPr/>
        <p:txBody>
          <a:bodyPr/>
          <a:lstStyle/>
          <a:p>
            <a:r>
              <a:rPr lang="en-US" dirty="0"/>
              <a:t>Load Balancers</a:t>
            </a:r>
          </a:p>
        </p:txBody>
      </p:sp>
      <p:sp>
        <p:nvSpPr>
          <p:cNvPr id="6" name="Slide Number Placeholder 5">
            <a:extLst>
              <a:ext uri="{FF2B5EF4-FFF2-40B4-BE49-F238E27FC236}">
                <a16:creationId xmlns:a16="http://schemas.microsoft.com/office/drawing/2014/main" id="{6BC41EE5-BF20-5664-564F-590A9CA53507}"/>
              </a:ext>
            </a:extLst>
          </p:cNvPr>
          <p:cNvSpPr>
            <a:spLocks noGrp="1"/>
          </p:cNvSpPr>
          <p:nvPr>
            <p:ph type="sldNum" sz="quarter" idx="13"/>
          </p:nvPr>
        </p:nvSpPr>
        <p:spPr/>
        <p:txBody>
          <a:bodyPr/>
          <a:lstStyle/>
          <a:p>
            <a:fld id="{AE311D09-C3D9-45E8-99CE-78E12234EEAD}" type="slidenum">
              <a:rPr lang="en-US" smtClean="0"/>
              <a:pPr/>
              <a:t>14</a:t>
            </a:fld>
            <a:endParaRPr lang="en-US" dirty="0"/>
          </a:p>
        </p:txBody>
      </p:sp>
    </p:spTree>
    <p:extLst>
      <p:ext uri="{BB962C8B-B14F-4D97-AF65-F5344CB8AC3E}">
        <p14:creationId xmlns:p14="http://schemas.microsoft.com/office/powerpoint/2010/main" val="25710400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24B453F-8A55-9D54-DCDF-0DEFDE240B07}"/>
              </a:ext>
            </a:extLst>
          </p:cNvPr>
          <p:cNvSpPr>
            <a:spLocks noGrp="1"/>
          </p:cNvSpPr>
          <p:nvPr>
            <p:ph sz="half" idx="2"/>
          </p:nvPr>
        </p:nvSpPr>
        <p:spPr/>
        <p:txBody>
          <a:bodyPr/>
          <a:lstStyle/>
          <a:p>
            <a:r>
              <a:rPr lang="en-US" dirty="0"/>
              <a:t>While requests go </a:t>
            </a:r>
            <a:r>
              <a:rPr lang="en-US" i="1" dirty="0"/>
              <a:t>through</a:t>
            </a:r>
            <a:r>
              <a:rPr lang="en-US" dirty="0"/>
              <a:t> the load balancer, responses go </a:t>
            </a:r>
            <a:r>
              <a:rPr lang="en-US" i="1" dirty="0"/>
              <a:t>directly</a:t>
            </a:r>
            <a:r>
              <a:rPr lang="en-US" dirty="0"/>
              <a:t> back to the clients.</a:t>
            </a:r>
          </a:p>
          <a:p>
            <a:pPr lvl="1"/>
            <a:r>
              <a:rPr lang="en-US" dirty="0"/>
              <a:t>As a consequence, the load balancer has no information about whether a message was processed by a service instance, or how long it took to process a message.</a:t>
            </a:r>
          </a:p>
          <a:p>
            <a:pPr lvl="1"/>
            <a:r>
              <a:rPr lang="en-US" dirty="0"/>
              <a:t>Hence the load balancer would not know whether any service instance was alive or if it had failed.</a:t>
            </a:r>
          </a:p>
          <a:p>
            <a:r>
              <a:rPr lang="en-US" dirty="0">
                <a:solidFill>
                  <a:schemeClr val="accent1"/>
                </a:solidFill>
              </a:rPr>
              <a:t>Health checks </a:t>
            </a:r>
            <a:r>
              <a:rPr lang="en-US" dirty="0"/>
              <a:t>are a mechanism that allow the load balancer to determine whether an instance is performing properly.</a:t>
            </a:r>
          </a:p>
          <a:p>
            <a:pPr lvl="1"/>
            <a:r>
              <a:rPr lang="en-US" dirty="0"/>
              <a:t>The load balancer will periodically check the health of the instances assigned to it.</a:t>
            </a:r>
          </a:p>
          <a:p>
            <a:pPr lvl="1"/>
            <a:r>
              <a:rPr lang="en-US" dirty="0"/>
              <a:t>If an instance fails to respond to a health check, it is marked as unhealthy and no further messages are sent to it.</a:t>
            </a:r>
          </a:p>
          <a:p>
            <a:pPr lvl="1"/>
            <a:r>
              <a:rPr lang="en-US" dirty="0"/>
              <a:t>Health checks can consist of </a:t>
            </a:r>
            <a:r>
              <a:rPr lang="en-US" i="1" dirty="0">
                <a:solidFill>
                  <a:schemeClr val="tx1"/>
                </a:solidFill>
              </a:rPr>
              <a:t>pings</a:t>
            </a:r>
            <a:r>
              <a:rPr lang="en-US" dirty="0"/>
              <a:t> from the load balancer to the instance, opening a </a:t>
            </a:r>
            <a:r>
              <a:rPr lang="en-US" i="1" dirty="0">
                <a:solidFill>
                  <a:schemeClr val="tx1"/>
                </a:solidFill>
              </a:rPr>
              <a:t>TCP</a:t>
            </a:r>
            <a:r>
              <a:rPr lang="en-US" dirty="0"/>
              <a:t> connection to the instance or even sending a message for processing.</a:t>
            </a:r>
          </a:p>
          <a:p>
            <a:r>
              <a:rPr lang="en-US" dirty="0"/>
              <a:t>A load balancer with health checking improves availability by hiding the failure of a service instance from clients.</a:t>
            </a:r>
          </a:p>
        </p:txBody>
      </p:sp>
      <p:sp>
        <p:nvSpPr>
          <p:cNvPr id="3" name="Title 2">
            <a:extLst>
              <a:ext uri="{FF2B5EF4-FFF2-40B4-BE49-F238E27FC236}">
                <a16:creationId xmlns:a16="http://schemas.microsoft.com/office/drawing/2014/main" id="{E5DB2526-D329-E7EF-1C6A-7A7CECA98CA7}"/>
              </a:ext>
            </a:extLst>
          </p:cNvPr>
          <p:cNvSpPr>
            <a:spLocks noGrp="1"/>
          </p:cNvSpPr>
          <p:nvPr>
            <p:ph type="title"/>
          </p:nvPr>
        </p:nvSpPr>
        <p:spPr/>
        <p:txBody>
          <a:bodyPr/>
          <a:lstStyle/>
          <a:p>
            <a:r>
              <a:rPr lang="en-US" dirty="0"/>
              <a:t>Load Balancers</a:t>
            </a:r>
          </a:p>
        </p:txBody>
      </p:sp>
      <p:sp>
        <p:nvSpPr>
          <p:cNvPr id="4" name="Slide Number Placeholder 3">
            <a:extLst>
              <a:ext uri="{FF2B5EF4-FFF2-40B4-BE49-F238E27FC236}">
                <a16:creationId xmlns:a16="http://schemas.microsoft.com/office/drawing/2014/main" id="{53A7559B-8452-76EB-9371-DB186974718C}"/>
              </a:ext>
            </a:extLst>
          </p:cNvPr>
          <p:cNvSpPr>
            <a:spLocks noGrp="1"/>
          </p:cNvSpPr>
          <p:nvPr>
            <p:ph type="sldNum" sz="quarter" idx="10"/>
          </p:nvPr>
        </p:nvSpPr>
        <p:spPr/>
        <p:txBody>
          <a:bodyPr/>
          <a:lstStyle/>
          <a:p>
            <a:fld id="{AE311D09-C3D9-45E8-99CE-78E12234EEAD}" type="slidenum">
              <a:rPr lang="en-US" smtClean="0"/>
              <a:pPr/>
              <a:t>15</a:t>
            </a:fld>
            <a:endParaRPr lang="en-US" dirty="0"/>
          </a:p>
        </p:txBody>
      </p:sp>
    </p:spTree>
    <p:extLst>
      <p:ext uri="{BB962C8B-B14F-4D97-AF65-F5344CB8AC3E}">
        <p14:creationId xmlns:p14="http://schemas.microsoft.com/office/powerpoint/2010/main" val="16410355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F139890-0649-79B5-043E-4232FDE65EF1}"/>
              </a:ext>
            </a:extLst>
          </p:cNvPr>
          <p:cNvSpPr>
            <a:spLocks noGrp="1"/>
          </p:cNvSpPr>
          <p:nvPr>
            <p:ph sz="half" idx="2"/>
          </p:nvPr>
        </p:nvSpPr>
        <p:spPr/>
        <p:txBody>
          <a:bodyPr/>
          <a:lstStyle/>
          <a:p>
            <a:r>
              <a:rPr lang="en-US" dirty="0"/>
              <a:t>In a traditional data center, organizations must buy enough hardware for the peak workload, which leads to wasted capacity when usage is low. In contrast, cloud computing allows you to dynamically adjust resources based on your needs—this is the concept of </a:t>
            </a:r>
            <a:r>
              <a:rPr lang="en-US" dirty="0">
                <a:solidFill>
                  <a:schemeClr val="accent1"/>
                </a:solidFill>
              </a:rPr>
              <a:t>elasticity</a:t>
            </a:r>
            <a:r>
              <a:rPr lang="en-US" b="1" dirty="0"/>
              <a:t>.</a:t>
            </a:r>
          </a:p>
          <a:p>
            <a:r>
              <a:rPr lang="en-US" dirty="0">
                <a:solidFill>
                  <a:schemeClr val="accent1"/>
                </a:solidFill>
              </a:rPr>
              <a:t>Autoscaling</a:t>
            </a:r>
            <a:r>
              <a:rPr lang="en-US" dirty="0"/>
              <a:t> is an infrastructure service that </a:t>
            </a:r>
            <a:r>
              <a:rPr lang="en-US" i="1" dirty="0"/>
              <a:t>automatically adds or removes VM or container instances</a:t>
            </a:r>
            <a:r>
              <a:rPr lang="en-US" dirty="0"/>
              <a:t> based on current demand. </a:t>
            </a:r>
          </a:p>
          <a:p>
            <a:pPr lvl="1"/>
            <a:r>
              <a:rPr lang="en-US" dirty="0"/>
              <a:t>It usually works with load balancers to manage traffic to these instances. </a:t>
            </a:r>
          </a:p>
          <a:p>
            <a:pPr lvl="1"/>
            <a:r>
              <a:rPr lang="en-US" dirty="0"/>
              <a:t>Autoscaling containers is slightly different from autoscaling VMs.</a:t>
            </a:r>
          </a:p>
          <a:p>
            <a:r>
              <a:rPr lang="en-US" dirty="0"/>
              <a:t>Autoscaling containers is slightly different from autoscaling VMs.</a:t>
            </a:r>
          </a:p>
          <a:p>
            <a:r>
              <a:rPr lang="en-US" dirty="0">
                <a:solidFill>
                  <a:schemeClr val="accent4">
                    <a:lumMod val="50000"/>
                  </a:schemeClr>
                </a:solidFill>
              </a:rPr>
              <a:t>Autoscaling VMs:</a:t>
            </a:r>
          </a:p>
          <a:p>
            <a:pPr lvl="1"/>
            <a:r>
              <a:rPr lang="en-US" dirty="0"/>
              <a:t>When the existing service instances can’t handle all the incoming client requests, autoscaling creates another instance using the same VM image and registers it with the load balancer</a:t>
            </a:r>
            <a:r>
              <a:rPr lang="en-US" b="1" i="1" dirty="0"/>
              <a:t>.</a:t>
            </a:r>
          </a:p>
        </p:txBody>
      </p:sp>
      <p:sp>
        <p:nvSpPr>
          <p:cNvPr id="3" name="Title 2">
            <a:extLst>
              <a:ext uri="{FF2B5EF4-FFF2-40B4-BE49-F238E27FC236}">
                <a16:creationId xmlns:a16="http://schemas.microsoft.com/office/drawing/2014/main" id="{A8797769-4FA8-0C80-3383-A929A701892F}"/>
              </a:ext>
            </a:extLst>
          </p:cNvPr>
          <p:cNvSpPr>
            <a:spLocks noGrp="1"/>
          </p:cNvSpPr>
          <p:nvPr>
            <p:ph type="title"/>
          </p:nvPr>
        </p:nvSpPr>
        <p:spPr/>
        <p:txBody>
          <a:bodyPr/>
          <a:lstStyle/>
          <a:p>
            <a:r>
              <a:rPr lang="en-US" dirty="0"/>
              <a:t>Autoscaling</a:t>
            </a:r>
          </a:p>
        </p:txBody>
      </p:sp>
      <p:sp>
        <p:nvSpPr>
          <p:cNvPr id="4" name="Slide Number Placeholder 3">
            <a:extLst>
              <a:ext uri="{FF2B5EF4-FFF2-40B4-BE49-F238E27FC236}">
                <a16:creationId xmlns:a16="http://schemas.microsoft.com/office/drawing/2014/main" id="{05FBCF61-4AB8-E32F-CD3F-1DDA9110D882}"/>
              </a:ext>
            </a:extLst>
          </p:cNvPr>
          <p:cNvSpPr>
            <a:spLocks noGrp="1"/>
          </p:cNvSpPr>
          <p:nvPr>
            <p:ph type="sldNum" sz="quarter" idx="10"/>
          </p:nvPr>
        </p:nvSpPr>
        <p:spPr/>
        <p:txBody>
          <a:bodyPr/>
          <a:lstStyle/>
          <a:p>
            <a:fld id="{AE311D09-C3D9-45E8-99CE-78E12234EEAD}" type="slidenum">
              <a:rPr lang="en-US" smtClean="0"/>
              <a:pPr/>
              <a:t>16</a:t>
            </a:fld>
            <a:endParaRPr lang="en-US" dirty="0"/>
          </a:p>
        </p:txBody>
      </p:sp>
    </p:spTree>
    <p:extLst>
      <p:ext uri="{BB962C8B-B14F-4D97-AF65-F5344CB8AC3E}">
        <p14:creationId xmlns:p14="http://schemas.microsoft.com/office/powerpoint/2010/main" val="41397970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CCBEDC6-5BB1-BDF5-A906-6E48A0A7FDB5}"/>
              </a:ext>
            </a:extLst>
          </p:cNvPr>
          <p:cNvSpPr>
            <a:spLocks noGrp="1"/>
          </p:cNvSpPr>
          <p:nvPr>
            <p:ph sz="half" idx="2"/>
          </p:nvPr>
        </p:nvSpPr>
        <p:spPr/>
        <p:txBody>
          <a:bodyPr/>
          <a:lstStyle/>
          <a:p>
            <a:pPr lvl="1"/>
            <a:r>
              <a:rPr lang="en-US" dirty="0"/>
              <a:t>if the client request rate decreases, an instance can be removed from the load balancer pool, halted, and deallocated</a:t>
            </a:r>
            <a:r>
              <a:rPr lang="en-US" b="1" i="1" dirty="0"/>
              <a:t>.</a:t>
            </a:r>
            <a:endParaRPr lang="en-US" dirty="0"/>
          </a:p>
          <a:p>
            <a:pPr lvl="1"/>
            <a:r>
              <a:rPr lang="en-US" dirty="0"/>
              <a:t>Autoscalers don’t react to short-term spikes in resource usage. Instead, they look at averages over several minutes because:</a:t>
            </a:r>
          </a:p>
          <a:p>
            <a:pPr lvl="2"/>
            <a:r>
              <a:rPr lang="en-US" dirty="0"/>
              <a:t>Resource usage can spike briefly but doesn't always mean more capacity is needed</a:t>
            </a:r>
          </a:p>
          <a:p>
            <a:pPr lvl="2"/>
            <a:r>
              <a:rPr lang="en-US" dirty="0"/>
              <a:t>allocating and starting a new VM takes a relatively long time, on the order of minutes.</a:t>
            </a:r>
          </a:p>
          <a:p>
            <a:r>
              <a:rPr lang="en-US" dirty="0">
                <a:solidFill>
                  <a:schemeClr val="accent4">
                    <a:lumMod val="50000"/>
                  </a:schemeClr>
                </a:solidFill>
              </a:rPr>
              <a:t>Autoscaling Containers:</a:t>
            </a:r>
          </a:p>
          <a:p>
            <a:pPr lvl="1"/>
            <a:r>
              <a:rPr lang="en-US" dirty="0"/>
              <a:t>Because containers are executing on runtime engines that are hosted on VMs, scaling containers involves two different types of decisions.</a:t>
            </a:r>
          </a:p>
          <a:p>
            <a:pPr lvl="2"/>
            <a:r>
              <a:rPr lang="en-US" dirty="0"/>
              <a:t>Should you add a new </a:t>
            </a:r>
            <a:r>
              <a:rPr lang="en-US" b="1" dirty="0"/>
              <a:t>container </a:t>
            </a:r>
            <a:r>
              <a:rPr lang="en-US" dirty="0"/>
              <a:t>(or Pod) based on workload?</a:t>
            </a:r>
            <a:endParaRPr lang="fa-IR" dirty="0"/>
          </a:p>
          <a:p>
            <a:pPr lvl="2"/>
            <a:r>
              <a:rPr lang="en-US" dirty="0"/>
              <a:t>If yes then can it be run on an </a:t>
            </a:r>
            <a:r>
              <a:rPr lang="en-US" b="1" dirty="0"/>
              <a:t>existing VM</a:t>
            </a:r>
            <a:r>
              <a:rPr lang="en-US" dirty="0"/>
              <a:t>, or do you need to create a </a:t>
            </a:r>
            <a:r>
              <a:rPr lang="en-US" b="1" dirty="0"/>
              <a:t>new VM</a:t>
            </a:r>
            <a:r>
              <a:rPr lang="en-US" dirty="0"/>
              <a:t> for it?</a:t>
            </a:r>
            <a:endParaRPr lang="en-US" dirty="0">
              <a:solidFill>
                <a:schemeClr val="accent4">
                  <a:lumMod val="50000"/>
                </a:schemeClr>
              </a:solidFill>
            </a:endParaRPr>
          </a:p>
          <a:p>
            <a:pPr lvl="1"/>
            <a:r>
              <a:rPr lang="en-US" dirty="0"/>
              <a:t>The software that controls the scaling of containers is independent of the software that controls the scaling of VMs. This allows the scaling of containers to be portable across different cloud providers.</a:t>
            </a:r>
            <a:endParaRPr lang="en-US" dirty="0">
              <a:solidFill>
                <a:schemeClr val="accent4">
                  <a:lumMod val="50000"/>
                </a:schemeClr>
              </a:solidFill>
            </a:endParaRPr>
          </a:p>
        </p:txBody>
      </p:sp>
      <p:sp>
        <p:nvSpPr>
          <p:cNvPr id="3" name="Title 2">
            <a:extLst>
              <a:ext uri="{FF2B5EF4-FFF2-40B4-BE49-F238E27FC236}">
                <a16:creationId xmlns:a16="http://schemas.microsoft.com/office/drawing/2014/main" id="{41B99649-811A-D3BC-8382-696D7D271327}"/>
              </a:ext>
            </a:extLst>
          </p:cNvPr>
          <p:cNvSpPr>
            <a:spLocks noGrp="1"/>
          </p:cNvSpPr>
          <p:nvPr>
            <p:ph type="title"/>
          </p:nvPr>
        </p:nvSpPr>
        <p:spPr/>
        <p:txBody>
          <a:bodyPr/>
          <a:lstStyle/>
          <a:p>
            <a:r>
              <a:rPr lang="en-US" dirty="0"/>
              <a:t>Autoscaling</a:t>
            </a:r>
          </a:p>
        </p:txBody>
      </p:sp>
      <p:sp>
        <p:nvSpPr>
          <p:cNvPr id="4" name="Slide Number Placeholder 3">
            <a:extLst>
              <a:ext uri="{FF2B5EF4-FFF2-40B4-BE49-F238E27FC236}">
                <a16:creationId xmlns:a16="http://schemas.microsoft.com/office/drawing/2014/main" id="{76FA2490-085D-B94A-7E5C-10B4564AC494}"/>
              </a:ext>
            </a:extLst>
          </p:cNvPr>
          <p:cNvSpPr>
            <a:spLocks noGrp="1"/>
          </p:cNvSpPr>
          <p:nvPr>
            <p:ph type="sldNum" sz="quarter" idx="10"/>
          </p:nvPr>
        </p:nvSpPr>
        <p:spPr/>
        <p:txBody>
          <a:bodyPr/>
          <a:lstStyle/>
          <a:p>
            <a:fld id="{AE311D09-C3D9-45E8-99CE-78E12234EEAD}" type="slidenum">
              <a:rPr lang="en-US" smtClean="0"/>
              <a:pPr/>
              <a:t>17</a:t>
            </a:fld>
            <a:endParaRPr lang="en-US" dirty="0"/>
          </a:p>
        </p:txBody>
      </p:sp>
    </p:spTree>
    <p:extLst>
      <p:ext uri="{BB962C8B-B14F-4D97-AF65-F5344CB8AC3E}">
        <p14:creationId xmlns:p14="http://schemas.microsoft.com/office/powerpoint/2010/main" val="11296290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a:extLst>
              <a:ext uri="{FF2B5EF4-FFF2-40B4-BE49-F238E27FC236}">
                <a16:creationId xmlns:a16="http://schemas.microsoft.com/office/drawing/2014/main" id="{9E19DDCE-F41B-F0F5-235B-3088776AA04D}"/>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l="6227" r="6227"/>
          <a:stretch/>
        </p:blipFill>
        <p:spPr>
          <a:xfrm>
            <a:off x="1650709" y="518312"/>
            <a:ext cx="8890581" cy="5000952"/>
          </a:xfrm>
        </p:spPr>
      </p:pic>
      <p:sp>
        <p:nvSpPr>
          <p:cNvPr id="3" name="Text Placeholder 2">
            <a:extLst>
              <a:ext uri="{FF2B5EF4-FFF2-40B4-BE49-F238E27FC236}">
                <a16:creationId xmlns:a16="http://schemas.microsoft.com/office/drawing/2014/main" id="{34926C42-484E-942F-623C-AB23BE9BFD08}"/>
              </a:ext>
            </a:extLst>
          </p:cNvPr>
          <p:cNvSpPr>
            <a:spLocks noGrp="1"/>
          </p:cNvSpPr>
          <p:nvPr>
            <p:ph type="body" sz="quarter" idx="12"/>
          </p:nvPr>
        </p:nvSpPr>
        <p:spPr>
          <a:xfrm>
            <a:off x="555625" y="5683250"/>
            <a:ext cx="11036300" cy="878915"/>
          </a:xfrm>
        </p:spPr>
        <p:txBody>
          <a:bodyPr/>
          <a:lstStyle/>
          <a:p>
            <a:r>
              <a:rPr lang="en-US" dirty="0"/>
              <a:t>This figure shows a new component, the autoscaler, that monitors and autoscales the utilization of the server instances.</a:t>
            </a:r>
          </a:p>
        </p:txBody>
      </p:sp>
      <p:sp>
        <p:nvSpPr>
          <p:cNvPr id="5" name="Slide Number Placeholder 4">
            <a:extLst>
              <a:ext uri="{FF2B5EF4-FFF2-40B4-BE49-F238E27FC236}">
                <a16:creationId xmlns:a16="http://schemas.microsoft.com/office/drawing/2014/main" id="{6B2C772F-938A-BF8E-554C-D3F084DCA687}"/>
              </a:ext>
            </a:extLst>
          </p:cNvPr>
          <p:cNvSpPr>
            <a:spLocks noGrp="1"/>
          </p:cNvSpPr>
          <p:nvPr>
            <p:ph type="sldNum" sz="quarter" idx="13"/>
          </p:nvPr>
        </p:nvSpPr>
        <p:spPr>
          <a:xfrm>
            <a:off x="556149" y="153671"/>
            <a:ext cx="670079" cy="641281"/>
          </a:xfrm>
        </p:spPr>
        <p:txBody>
          <a:bodyPr/>
          <a:lstStyle/>
          <a:p>
            <a:fld id="{AE311D09-C3D9-45E8-99CE-78E12234EEAD}" type="slidenum">
              <a:rPr lang="en-US" smtClean="0"/>
              <a:pPr/>
              <a:t>18</a:t>
            </a:fld>
            <a:endParaRPr lang="en-US" dirty="0"/>
          </a:p>
        </p:txBody>
      </p:sp>
    </p:spTree>
    <p:extLst>
      <p:ext uri="{BB962C8B-B14F-4D97-AF65-F5344CB8AC3E}">
        <p14:creationId xmlns:p14="http://schemas.microsoft.com/office/powerpoint/2010/main" val="25831010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1163231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E1FC77B4-BC48-76BC-D426-F894A03FAA1E}"/>
              </a:ext>
            </a:extLst>
          </p:cNvPr>
          <p:cNvSpPr>
            <a:spLocks noGrp="1"/>
          </p:cNvSpPr>
          <p:nvPr>
            <p:ph type="body" idx="1"/>
          </p:nvPr>
        </p:nvSpPr>
        <p:spPr/>
        <p:txBody>
          <a:bodyPr/>
          <a:lstStyle/>
          <a:p>
            <a:r>
              <a:rPr lang="en-US" dirty="0"/>
              <a:t>The Cloud and Distributed Computing</a:t>
            </a:r>
          </a:p>
        </p:txBody>
      </p:sp>
      <p:sp>
        <p:nvSpPr>
          <p:cNvPr id="6" name="Text Placeholder 5">
            <a:extLst>
              <a:ext uri="{FF2B5EF4-FFF2-40B4-BE49-F238E27FC236}">
                <a16:creationId xmlns:a16="http://schemas.microsoft.com/office/drawing/2014/main" id="{8A69401E-3D2B-47A5-6D3F-CCE137706A37}"/>
              </a:ext>
            </a:extLst>
          </p:cNvPr>
          <p:cNvSpPr>
            <a:spLocks noGrp="1"/>
          </p:cNvSpPr>
          <p:nvPr>
            <p:ph type="body" sz="quarter" idx="12"/>
          </p:nvPr>
        </p:nvSpPr>
        <p:spPr/>
        <p:txBody>
          <a:bodyPr/>
          <a:lstStyle/>
          <a:p>
            <a:r>
              <a:rPr lang="en-US" dirty="0"/>
              <a:t>CHAPTER 17</a:t>
            </a:r>
          </a:p>
        </p:txBody>
      </p:sp>
    </p:spTree>
    <p:extLst>
      <p:ext uri="{BB962C8B-B14F-4D97-AF65-F5344CB8AC3E}">
        <p14:creationId xmlns:p14="http://schemas.microsoft.com/office/powerpoint/2010/main" val="7026365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1C9A72A4-59EC-3D64-920D-9765C3C1A0D6}"/>
              </a:ext>
            </a:extLst>
          </p:cNvPr>
          <p:cNvSpPr>
            <a:spLocks noGrp="1"/>
          </p:cNvSpPr>
          <p:nvPr>
            <p:ph sz="half" idx="2"/>
          </p:nvPr>
        </p:nvSpPr>
        <p:spPr/>
        <p:txBody>
          <a:bodyPr/>
          <a:lstStyle/>
          <a:p>
            <a:pPr>
              <a:buClr>
                <a:schemeClr val="tx1"/>
              </a:buClr>
            </a:pPr>
            <a:r>
              <a:rPr lang="en-US" dirty="0">
                <a:solidFill>
                  <a:schemeClr val="accent1"/>
                </a:solidFill>
              </a:rPr>
              <a:t>Cloud computing </a:t>
            </a:r>
            <a:r>
              <a:rPr lang="en-US" dirty="0"/>
              <a:t>is about the on-demand availability of resources.</a:t>
            </a:r>
          </a:p>
          <a:p>
            <a:pPr>
              <a:buClr>
                <a:schemeClr val="tx1"/>
              </a:buClr>
            </a:pPr>
            <a:r>
              <a:rPr lang="en-US" dirty="0"/>
              <a:t>In this chapter, we will focus on how a software architect can use infrastructure services from the cloud to deliver the services that the architect is designing and developing.</a:t>
            </a:r>
          </a:p>
          <a:p>
            <a:pPr>
              <a:buClr>
                <a:schemeClr val="tx1"/>
              </a:buClr>
            </a:pPr>
            <a:r>
              <a:rPr lang="en-US" dirty="0"/>
              <a:t>Along the way, we will take a journey into some of the most important principles and techniques of distributed computing. </a:t>
            </a:r>
          </a:p>
          <a:p>
            <a:pPr lvl="1"/>
            <a:r>
              <a:rPr lang="en-US" dirty="0">
                <a:solidFill>
                  <a:schemeClr val="accent1"/>
                </a:solidFill>
              </a:rPr>
              <a:t>distributed computing</a:t>
            </a:r>
            <a:r>
              <a:rPr lang="en-US" dirty="0"/>
              <a:t> means using multiple computers to work cooperatively together, thereby producing faster performance and a more robust system.</a:t>
            </a:r>
          </a:p>
          <a:p>
            <a:pPr lvl="1"/>
            <a:r>
              <a:rPr lang="en-US" dirty="0"/>
              <a:t>Distributed computing is a fundamental and essential for cloud-based systems.</a:t>
            </a:r>
          </a:p>
          <a:p>
            <a:r>
              <a:rPr lang="en-US" dirty="0"/>
              <a:t>The treatment we give here is a brief overview of the principles most relevant to architecture.</a:t>
            </a:r>
          </a:p>
        </p:txBody>
      </p:sp>
      <p:sp>
        <p:nvSpPr>
          <p:cNvPr id="4" name="Title 3">
            <a:extLst>
              <a:ext uri="{FF2B5EF4-FFF2-40B4-BE49-F238E27FC236}">
                <a16:creationId xmlns:a16="http://schemas.microsoft.com/office/drawing/2014/main" id="{15EFF02B-5C44-D42D-0875-C69B3B166D0A}"/>
              </a:ext>
            </a:extLst>
          </p:cNvPr>
          <p:cNvSpPr>
            <a:spLocks noGrp="1"/>
          </p:cNvSpPr>
          <p:nvPr>
            <p:ph type="title"/>
          </p:nvPr>
        </p:nvSpPr>
        <p:spPr/>
        <p:txBody>
          <a:bodyPr/>
          <a:lstStyle/>
          <a:p>
            <a:r>
              <a:rPr lang="en-US" dirty="0"/>
              <a:t>Introduction</a:t>
            </a:r>
          </a:p>
        </p:txBody>
      </p:sp>
    </p:spTree>
    <p:extLst>
      <p:ext uri="{BB962C8B-B14F-4D97-AF65-F5344CB8AC3E}">
        <p14:creationId xmlns:p14="http://schemas.microsoft.com/office/powerpoint/2010/main" val="16628341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C2F0CFE-5D4D-35DF-1FD3-B502033DA23D}"/>
              </a:ext>
            </a:extLst>
          </p:cNvPr>
          <p:cNvSpPr>
            <a:spLocks noGrp="1"/>
          </p:cNvSpPr>
          <p:nvPr>
            <p:ph sz="half" idx="2"/>
          </p:nvPr>
        </p:nvSpPr>
        <p:spPr/>
        <p:txBody>
          <a:bodyPr/>
          <a:lstStyle/>
          <a:p>
            <a:r>
              <a:rPr lang="en-US" dirty="0">
                <a:solidFill>
                  <a:schemeClr val="accent1"/>
                </a:solidFill>
              </a:rPr>
              <a:t>Public clouds </a:t>
            </a:r>
            <a:r>
              <a:rPr lang="en-US" dirty="0"/>
              <a:t>are owned and provided by cloud service providers. </a:t>
            </a:r>
          </a:p>
          <a:p>
            <a:pPr lvl="1"/>
            <a:r>
              <a:rPr lang="en-US" dirty="0"/>
              <a:t>companies like AWS, Azure, or Google Cloud.</a:t>
            </a:r>
          </a:p>
          <a:p>
            <a:r>
              <a:rPr lang="en-US" dirty="0">
                <a:solidFill>
                  <a:schemeClr val="accent1"/>
                </a:solidFill>
              </a:rPr>
              <a:t>Private clouds </a:t>
            </a:r>
            <a:r>
              <a:rPr lang="en-US" dirty="0"/>
              <a:t>are owned and operated by an organization for the use of members of that organization.</a:t>
            </a:r>
          </a:p>
          <a:p>
            <a:pPr lvl="1"/>
            <a:r>
              <a:rPr lang="en-US" dirty="0"/>
              <a:t>An organization might choose a private cloud because of concerns such as control, security, etc.</a:t>
            </a:r>
          </a:p>
          <a:p>
            <a:r>
              <a:rPr lang="en-US" dirty="0"/>
              <a:t>The </a:t>
            </a:r>
            <a:r>
              <a:rPr lang="en-US" dirty="0">
                <a:solidFill>
                  <a:schemeClr val="accent1"/>
                </a:solidFill>
              </a:rPr>
              <a:t>hybrid cloud </a:t>
            </a:r>
            <a:r>
              <a:rPr lang="en-US" dirty="0"/>
              <a:t>approach is a mixed model, in which some workloads are run in a private cloud and other workloads are run in a public cloud.</a:t>
            </a:r>
          </a:p>
          <a:p>
            <a:pPr lvl="1"/>
            <a:r>
              <a:rPr lang="en-US" dirty="0"/>
              <a:t>It might be used because some data are legally required to be subject to greater control and scrutiny.</a:t>
            </a:r>
          </a:p>
          <a:p>
            <a:r>
              <a:rPr lang="en-US" dirty="0"/>
              <a:t>For an architect designing software using cloud services, there is not much difference, from a technical perspective, between private clouds and public clouds.</a:t>
            </a:r>
          </a:p>
          <a:p>
            <a:endParaRPr lang="en-US" dirty="0"/>
          </a:p>
        </p:txBody>
      </p:sp>
      <p:sp>
        <p:nvSpPr>
          <p:cNvPr id="3" name="Title 2">
            <a:extLst>
              <a:ext uri="{FF2B5EF4-FFF2-40B4-BE49-F238E27FC236}">
                <a16:creationId xmlns:a16="http://schemas.microsoft.com/office/drawing/2014/main" id="{64A1F920-947D-F23F-97DE-0BFEFE12B804}"/>
              </a:ext>
            </a:extLst>
          </p:cNvPr>
          <p:cNvSpPr>
            <a:spLocks noGrp="1"/>
          </p:cNvSpPr>
          <p:nvPr>
            <p:ph type="title"/>
          </p:nvPr>
        </p:nvSpPr>
        <p:spPr/>
        <p:txBody>
          <a:bodyPr/>
          <a:lstStyle/>
          <a:p>
            <a:r>
              <a:rPr lang="en-US" dirty="0"/>
              <a:t>17.1 Cloud Basics</a:t>
            </a:r>
          </a:p>
        </p:txBody>
      </p:sp>
      <p:sp>
        <p:nvSpPr>
          <p:cNvPr id="4" name="Slide Number Placeholder 3">
            <a:extLst>
              <a:ext uri="{FF2B5EF4-FFF2-40B4-BE49-F238E27FC236}">
                <a16:creationId xmlns:a16="http://schemas.microsoft.com/office/drawing/2014/main" id="{C42C0315-C056-9812-EF7E-A26F61F487AD}"/>
              </a:ext>
            </a:extLst>
          </p:cNvPr>
          <p:cNvSpPr>
            <a:spLocks noGrp="1"/>
          </p:cNvSpPr>
          <p:nvPr>
            <p:ph type="sldNum" sz="quarter" idx="10"/>
          </p:nvPr>
        </p:nvSpPr>
        <p:spPr/>
        <p:txBody>
          <a:bodyPr/>
          <a:lstStyle/>
          <a:p>
            <a:fld id="{AE311D09-C3D9-45E8-99CE-78E12234EEAD}" type="slidenum">
              <a:rPr lang="en-US" smtClean="0"/>
              <a:pPr/>
              <a:t>5</a:t>
            </a:fld>
            <a:endParaRPr lang="en-US" dirty="0"/>
          </a:p>
        </p:txBody>
      </p:sp>
    </p:spTree>
    <p:extLst>
      <p:ext uri="{BB962C8B-B14F-4D97-AF65-F5344CB8AC3E}">
        <p14:creationId xmlns:p14="http://schemas.microsoft.com/office/powerpoint/2010/main" val="15946065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a:extLst>
              <a:ext uri="{FF2B5EF4-FFF2-40B4-BE49-F238E27FC236}">
                <a16:creationId xmlns:a16="http://schemas.microsoft.com/office/drawing/2014/main" id="{1E2B8A1A-A76C-6ED3-C724-1D297270FC19}"/>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t="9856" b="9856"/>
          <a:stretch>
            <a:fillRect/>
          </a:stretch>
        </p:blipFill>
        <p:spPr/>
      </p:pic>
      <p:sp>
        <p:nvSpPr>
          <p:cNvPr id="3" name="Content Placeholder 2">
            <a:extLst>
              <a:ext uri="{FF2B5EF4-FFF2-40B4-BE49-F238E27FC236}">
                <a16:creationId xmlns:a16="http://schemas.microsoft.com/office/drawing/2014/main" id="{A3E6E0FB-3525-0424-F677-410C03ED4091}"/>
              </a:ext>
            </a:extLst>
          </p:cNvPr>
          <p:cNvSpPr>
            <a:spLocks noGrp="1"/>
          </p:cNvSpPr>
          <p:nvPr>
            <p:ph sz="half" idx="2"/>
          </p:nvPr>
        </p:nvSpPr>
        <p:spPr/>
        <p:txBody>
          <a:bodyPr/>
          <a:lstStyle/>
          <a:p>
            <a:r>
              <a:rPr lang="en-US" dirty="0"/>
              <a:t>The data center consists of rows and rows of such racks. </a:t>
            </a:r>
          </a:p>
          <a:p>
            <a:pPr lvl="1"/>
            <a:r>
              <a:rPr lang="en-US" dirty="0"/>
              <a:t>Each rack consists of more than 25 computers (each with multiple CPUs).</a:t>
            </a:r>
          </a:p>
          <a:p>
            <a:pPr lvl="1"/>
            <a:r>
              <a:rPr lang="en-US" dirty="0"/>
              <a:t>Cloud data centers are one reason why energy efficiency has become a critical quality attribute in some applications.</a:t>
            </a:r>
          </a:p>
        </p:txBody>
      </p:sp>
      <p:sp>
        <p:nvSpPr>
          <p:cNvPr id="4" name="Content Placeholder 3">
            <a:extLst>
              <a:ext uri="{FF2B5EF4-FFF2-40B4-BE49-F238E27FC236}">
                <a16:creationId xmlns:a16="http://schemas.microsoft.com/office/drawing/2014/main" id="{FA7B9540-6FFD-A66E-4625-9578FB72DCC0}"/>
              </a:ext>
            </a:extLst>
          </p:cNvPr>
          <p:cNvSpPr>
            <a:spLocks noGrp="1"/>
          </p:cNvSpPr>
          <p:nvPr>
            <p:ph sz="half" idx="12"/>
          </p:nvPr>
        </p:nvSpPr>
        <p:spPr/>
        <p:txBody>
          <a:bodyPr/>
          <a:lstStyle/>
          <a:p>
            <a:r>
              <a:rPr lang="en-US" dirty="0">
                <a:solidFill>
                  <a:schemeClr val="accent1"/>
                </a:solidFill>
              </a:rPr>
              <a:t>Cloud regions</a:t>
            </a:r>
            <a:r>
              <a:rPr lang="en-US" dirty="0"/>
              <a:t> are physical and logical groupings of data centers around the world.</a:t>
            </a:r>
          </a:p>
          <a:p>
            <a:pPr lvl="1"/>
            <a:r>
              <a:rPr lang="en-US" dirty="0"/>
              <a:t>Regions reduce latency by being closer to users and help with legal compliance (like GDPR) by keeping data in-country.</a:t>
            </a:r>
          </a:p>
          <a:p>
            <a:r>
              <a:rPr lang="en-US" dirty="0"/>
              <a:t>There are two main gateways into a cloud: a </a:t>
            </a:r>
            <a:r>
              <a:rPr lang="en-US" dirty="0">
                <a:solidFill>
                  <a:schemeClr val="accent1"/>
                </a:solidFill>
              </a:rPr>
              <a:t>management gateway </a:t>
            </a:r>
            <a:r>
              <a:rPr lang="en-US" dirty="0"/>
              <a:t>and a </a:t>
            </a:r>
            <a:r>
              <a:rPr lang="en-US" dirty="0">
                <a:solidFill>
                  <a:schemeClr val="accent1"/>
                </a:solidFill>
              </a:rPr>
              <a:t>message gateway</a:t>
            </a:r>
            <a:r>
              <a:rPr lang="en-US" dirty="0"/>
              <a:t>. Here we will focus on the management gateway.</a:t>
            </a:r>
          </a:p>
        </p:txBody>
      </p:sp>
      <p:sp>
        <p:nvSpPr>
          <p:cNvPr id="5" name="Title 4">
            <a:extLst>
              <a:ext uri="{FF2B5EF4-FFF2-40B4-BE49-F238E27FC236}">
                <a16:creationId xmlns:a16="http://schemas.microsoft.com/office/drawing/2014/main" id="{07760120-6E7E-0AFA-ED84-2212D1B22885}"/>
              </a:ext>
            </a:extLst>
          </p:cNvPr>
          <p:cNvSpPr>
            <a:spLocks noGrp="1"/>
          </p:cNvSpPr>
          <p:nvPr>
            <p:ph type="title"/>
          </p:nvPr>
        </p:nvSpPr>
        <p:spPr/>
        <p:txBody>
          <a:bodyPr/>
          <a:lstStyle/>
          <a:p>
            <a:r>
              <a:rPr lang="en-US" dirty="0"/>
              <a:t>17.1 Cloud Basics</a:t>
            </a:r>
          </a:p>
        </p:txBody>
      </p:sp>
      <p:sp>
        <p:nvSpPr>
          <p:cNvPr id="6" name="Slide Number Placeholder 5">
            <a:extLst>
              <a:ext uri="{FF2B5EF4-FFF2-40B4-BE49-F238E27FC236}">
                <a16:creationId xmlns:a16="http://schemas.microsoft.com/office/drawing/2014/main" id="{F39747D8-9C7E-7418-BAF4-A40E542EBB32}"/>
              </a:ext>
            </a:extLst>
          </p:cNvPr>
          <p:cNvSpPr>
            <a:spLocks noGrp="1"/>
          </p:cNvSpPr>
          <p:nvPr>
            <p:ph type="sldNum" sz="quarter" idx="13"/>
          </p:nvPr>
        </p:nvSpPr>
        <p:spPr/>
        <p:txBody>
          <a:bodyPr/>
          <a:lstStyle/>
          <a:p>
            <a:fld id="{AE311D09-C3D9-45E8-99CE-78E12234EEAD}" type="slidenum">
              <a:rPr lang="en-US" smtClean="0"/>
              <a:pPr/>
              <a:t>6</a:t>
            </a:fld>
            <a:endParaRPr lang="en-US" dirty="0"/>
          </a:p>
        </p:txBody>
      </p:sp>
    </p:spTree>
    <p:extLst>
      <p:ext uri="{BB962C8B-B14F-4D97-AF65-F5344CB8AC3E}">
        <p14:creationId xmlns:p14="http://schemas.microsoft.com/office/powerpoint/2010/main" val="4181765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a:extLst>
              <a:ext uri="{FF2B5EF4-FFF2-40B4-BE49-F238E27FC236}">
                <a16:creationId xmlns:a16="http://schemas.microsoft.com/office/drawing/2014/main" id="{6F945284-F800-B4D6-61C3-54A78D9F6163}"/>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t="238" b="238"/>
          <a:stretch/>
        </p:blipFill>
        <p:spPr>
          <a:xfrm>
            <a:off x="1650709" y="518312"/>
            <a:ext cx="8890581" cy="5000952"/>
          </a:xfrm>
        </p:spPr>
      </p:pic>
      <p:sp>
        <p:nvSpPr>
          <p:cNvPr id="3" name="Text Placeholder 2">
            <a:extLst>
              <a:ext uri="{FF2B5EF4-FFF2-40B4-BE49-F238E27FC236}">
                <a16:creationId xmlns:a16="http://schemas.microsoft.com/office/drawing/2014/main" id="{55B12EBA-06DC-0D87-0AFC-6AA19145A1D0}"/>
              </a:ext>
            </a:extLst>
          </p:cNvPr>
          <p:cNvSpPr>
            <a:spLocks noGrp="1"/>
          </p:cNvSpPr>
          <p:nvPr>
            <p:ph type="body" sz="quarter" idx="12"/>
          </p:nvPr>
        </p:nvSpPr>
        <p:spPr>
          <a:xfrm>
            <a:off x="555625" y="5683250"/>
            <a:ext cx="11036300" cy="878915"/>
          </a:xfrm>
        </p:spPr>
        <p:txBody>
          <a:bodyPr/>
          <a:lstStyle/>
          <a:p>
            <a:r>
              <a:rPr lang="en-US" dirty="0"/>
              <a:t>management gateway vs message gateway</a:t>
            </a:r>
          </a:p>
        </p:txBody>
      </p:sp>
      <p:sp>
        <p:nvSpPr>
          <p:cNvPr id="5" name="Slide Number Placeholder 4">
            <a:extLst>
              <a:ext uri="{FF2B5EF4-FFF2-40B4-BE49-F238E27FC236}">
                <a16:creationId xmlns:a16="http://schemas.microsoft.com/office/drawing/2014/main" id="{1D85CE4E-3DE3-7B82-0CBD-5CBD20708DFA}"/>
              </a:ext>
            </a:extLst>
          </p:cNvPr>
          <p:cNvSpPr>
            <a:spLocks noGrp="1"/>
          </p:cNvSpPr>
          <p:nvPr>
            <p:ph type="sldNum" sz="quarter" idx="13"/>
          </p:nvPr>
        </p:nvSpPr>
        <p:spPr>
          <a:xfrm>
            <a:off x="556149" y="153671"/>
            <a:ext cx="670079" cy="641281"/>
          </a:xfrm>
        </p:spPr>
        <p:txBody>
          <a:bodyPr/>
          <a:lstStyle/>
          <a:p>
            <a:fld id="{AE311D09-C3D9-45E8-99CE-78E12234EEAD}" type="slidenum">
              <a:rPr lang="en-US" smtClean="0"/>
              <a:pPr/>
              <a:t>7</a:t>
            </a:fld>
            <a:endParaRPr lang="en-US" dirty="0"/>
          </a:p>
        </p:txBody>
      </p:sp>
    </p:spTree>
    <p:extLst>
      <p:ext uri="{BB962C8B-B14F-4D97-AF65-F5344CB8AC3E}">
        <p14:creationId xmlns:p14="http://schemas.microsoft.com/office/powerpoint/2010/main" val="5381049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F576ADD-90E3-70B5-5281-4ED5C41F8800}"/>
              </a:ext>
            </a:extLst>
          </p:cNvPr>
          <p:cNvSpPr>
            <a:spLocks noGrp="1"/>
          </p:cNvSpPr>
          <p:nvPr>
            <p:ph sz="half" idx="2"/>
          </p:nvPr>
        </p:nvSpPr>
        <p:spPr/>
        <p:txBody>
          <a:bodyPr/>
          <a:lstStyle/>
          <a:p>
            <a:r>
              <a:rPr lang="en-US" dirty="0"/>
              <a:t>Steps to have a VM allocated for you in the cloud:</a:t>
            </a:r>
          </a:p>
          <a:p>
            <a:pPr lvl="1"/>
            <a:r>
              <a:rPr lang="en-US" dirty="0"/>
              <a:t>You send a request with parameters like region and instance type (e.g., CPU and memory size). </a:t>
            </a:r>
          </a:p>
          <a:p>
            <a:pPr lvl="1"/>
            <a:r>
              <a:rPr lang="en-US" dirty="0"/>
              <a:t>The management gateway is responsible for many physical computers, and each has a hypervisor that manages the VMs on it.</a:t>
            </a:r>
          </a:p>
          <a:p>
            <a:pPr lvl="1"/>
            <a:r>
              <a:rPr lang="en-US" dirty="0"/>
              <a:t>The </a:t>
            </a:r>
            <a:r>
              <a:rPr lang="en-US" dirty="0">
                <a:solidFill>
                  <a:schemeClr val="accent1"/>
                </a:solidFill>
              </a:rPr>
              <a:t>management gateway </a:t>
            </a:r>
            <a:r>
              <a:rPr lang="en-US" dirty="0"/>
              <a:t>finds a hypervisor with enough free resources then asks that hypervisor to create an additional VM.</a:t>
            </a:r>
          </a:p>
          <a:p>
            <a:pPr lvl="1"/>
            <a:r>
              <a:rPr lang="en-US" dirty="0"/>
              <a:t>Once created, you receive its IP address. Cloud providers ensure resources are always available.</a:t>
            </a:r>
          </a:p>
          <a:p>
            <a:r>
              <a:rPr lang="en-US" dirty="0"/>
              <a:t>The management gateway performs other functions besides allocating new VMs. </a:t>
            </a:r>
          </a:p>
          <a:p>
            <a:pPr lvl="1"/>
            <a:r>
              <a:rPr lang="en-US" dirty="0"/>
              <a:t>collecting billing information about the VM.</a:t>
            </a:r>
          </a:p>
          <a:p>
            <a:pPr lvl="1"/>
            <a:r>
              <a:rPr lang="en-US" dirty="0"/>
              <a:t>providing the capability to monitor and destroy the VM.</a:t>
            </a:r>
          </a:p>
          <a:p>
            <a:r>
              <a:rPr lang="en-US" dirty="0"/>
              <a:t>The management gateway is accessed through its API.</a:t>
            </a:r>
          </a:p>
          <a:p>
            <a:pPr lvl="1"/>
            <a:r>
              <a:rPr lang="en-US" dirty="0"/>
              <a:t>Usually there is also a web interface (like AWS Console), but it's mostly useful for simple tasks.</a:t>
            </a:r>
          </a:p>
        </p:txBody>
      </p:sp>
      <p:sp>
        <p:nvSpPr>
          <p:cNvPr id="3" name="Title 2">
            <a:extLst>
              <a:ext uri="{FF2B5EF4-FFF2-40B4-BE49-F238E27FC236}">
                <a16:creationId xmlns:a16="http://schemas.microsoft.com/office/drawing/2014/main" id="{00205917-227A-694F-46C0-3F83497FC5CA}"/>
              </a:ext>
            </a:extLst>
          </p:cNvPr>
          <p:cNvSpPr>
            <a:spLocks noGrp="1"/>
          </p:cNvSpPr>
          <p:nvPr>
            <p:ph type="title"/>
          </p:nvPr>
        </p:nvSpPr>
        <p:spPr/>
        <p:txBody>
          <a:bodyPr/>
          <a:lstStyle/>
          <a:p>
            <a:r>
              <a:rPr lang="en-US" dirty="0"/>
              <a:t>17.1 Cloud Basics</a:t>
            </a:r>
          </a:p>
        </p:txBody>
      </p:sp>
      <p:sp>
        <p:nvSpPr>
          <p:cNvPr id="4" name="Slide Number Placeholder 3">
            <a:extLst>
              <a:ext uri="{FF2B5EF4-FFF2-40B4-BE49-F238E27FC236}">
                <a16:creationId xmlns:a16="http://schemas.microsoft.com/office/drawing/2014/main" id="{B11FF0F3-CD28-A5F3-312E-020B13D9A278}"/>
              </a:ext>
            </a:extLst>
          </p:cNvPr>
          <p:cNvSpPr>
            <a:spLocks noGrp="1"/>
          </p:cNvSpPr>
          <p:nvPr>
            <p:ph type="sldNum" sz="quarter" idx="10"/>
          </p:nvPr>
        </p:nvSpPr>
        <p:spPr/>
        <p:txBody>
          <a:bodyPr/>
          <a:lstStyle/>
          <a:p>
            <a:fld id="{AE311D09-C3D9-45E8-99CE-78E12234EEAD}" type="slidenum">
              <a:rPr lang="en-US" smtClean="0"/>
              <a:pPr/>
              <a:t>8</a:t>
            </a:fld>
            <a:endParaRPr lang="en-US" dirty="0"/>
          </a:p>
        </p:txBody>
      </p:sp>
    </p:spTree>
    <p:extLst>
      <p:ext uri="{BB962C8B-B14F-4D97-AF65-F5344CB8AC3E}">
        <p14:creationId xmlns:p14="http://schemas.microsoft.com/office/powerpoint/2010/main" val="22152068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54E6E08-C4BF-BDD5-8F2E-5710EDC31ADC}"/>
              </a:ext>
            </a:extLst>
          </p:cNvPr>
          <p:cNvSpPr>
            <a:spLocks noGrp="1"/>
          </p:cNvSpPr>
          <p:nvPr>
            <p:ph sz="half" idx="2"/>
          </p:nvPr>
        </p:nvSpPr>
        <p:spPr/>
        <p:txBody>
          <a:bodyPr/>
          <a:lstStyle/>
          <a:p>
            <a:r>
              <a:rPr lang="en-US" dirty="0"/>
              <a:t>When a data center contains tens of thousands of physical computers, it is almost a certainty that one or more will fail every day.</a:t>
            </a:r>
          </a:p>
          <a:p>
            <a:pPr lvl="1"/>
            <a:r>
              <a:rPr lang="en-US" dirty="0"/>
              <a:t> Amazon reports that in a data center with around 64,000 computers, each with two spinning disk drives, approximately 5 computers and 17 disks will fail every day.</a:t>
            </a:r>
          </a:p>
          <a:p>
            <a:r>
              <a:rPr lang="en-US" dirty="0"/>
              <a:t>In addition to computer and disk failures, network switches can fail; the data center can overheat, causing all the computers to fail.</a:t>
            </a:r>
          </a:p>
          <a:p>
            <a:r>
              <a:rPr lang="en-US" dirty="0"/>
              <a:t>Although your cloud provider will have relatively few total outages, the physical computer on which your specific VM is running may fail.</a:t>
            </a:r>
          </a:p>
          <a:p>
            <a:r>
              <a:rPr lang="en-US" dirty="0"/>
              <a:t>We’ll discuss two concepts especially relevant to failure in the cloud: </a:t>
            </a:r>
            <a:r>
              <a:rPr lang="en-US" dirty="0">
                <a:solidFill>
                  <a:schemeClr val="accent1"/>
                </a:solidFill>
              </a:rPr>
              <a:t>timeouts</a:t>
            </a:r>
            <a:r>
              <a:rPr lang="en-US" dirty="0"/>
              <a:t> and </a:t>
            </a:r>
            <a:r>
              <a:rPr lang="en-US" dirty="0">
                <a:solidFill>
                  <a:schemeClr val="accent1"/>
                </a:solidFill>
              </a:rPr>
              <a:t>long tail latency</a:t>
            </a:r>
            <a:r>
              <a:rPr lang="en-US" dirty="0"/>
              <a:t>.</a:t>
            </a:r>
          </a:p>
        </p:txBody>
      </p:sp>
      <p:sp>
        <p:nvSpPr>
          <p:cNvPr id="3" name="Title 2">
            <a:extLst>
              <a:ext uri="{FF2B5EF4-FFF2-40B4-BE49-F238E27FC236}">
                <a16:creationId xmlns:a16="http://schemas.microsoft.com/office/drawing/2014/main" id="{30772A3B-84AA-EA49-54FA-0856935E1540}"/>
              </a:ext>
            </a:extLst>
          </p:cNvPr>
          <p:cNvSpPr>
            <a:spLocks noGrp="1"/>
          </p:cNvSpPr>
          <p:nvPr>
            <p:ph type="title"/>
          </p:nvPr>
        </p:nvSpPr>
        <p:spPr/>
        <p:txBody>
          <a:bodyPr/>
          <a:lstStyle/>
          <a:p>
            <a:r>
              <a:rPr lang="en-US" dirty="0"/>
              <a:t>17.2 Failure in the Cloud</a:t>
            </a:r>
          </a:p>
        </p:txBody>
      </p:sp>
      <p:sp>
        <p:nvSpPr>
          <p:cNvPr id="4" name="Slide Number Placeholder 3">
            <a:extLst>
              <a:ext uri="{FF2B5EF4-FFF2-40B4-BE49-F238E27FC236}">
                <a16:creationId xmlns:a16="http://schemas.microsoft.com/office/drawing/2014/main" id="{ACCDF35E-DCE7-A79E-66A4-C704B4E938D7}"/>
              </a:ext>
            </a:extLst>
          </p:cNvPr>
          <p:cNvSpPr>
            <a:spLocks noGrp="1"/>
          </p:cNvSpPr>
          <p:nvPr>
            <p:ph type="sldNum" sz="quarter" idx="10"/>
          </p:nvPr>
        </p:nvSpPr>
        <p:spPr/>
        <p:txBody>
          <a:bodyPr/>
          <a:lstStyle/>
          <a:p>
            <a:fld id="{AE311D09-C3D9-45E8-99CE-78E12234EEAD}" type="slidenum">
              <a:rPr lang="en-US" smtClean="0"/>
              <a:pPr/>
              <a:t>9</a:t>
            </a:fld>
            <a:endParaRPr lang="en-US" dirty="0"/>
          </a:p>
        </p:txBody>
      </p:sp>
    </p:spTree>
    <p:extLst>
      <p:ext uri="{BB962C8B-B14F-4D97-AF65-F5344CB8AC3E}">
        <p14:creationId xmlns:p14="http://schemas.microsoft.com/office/powerpoint/2010/main" val="411312682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Times New Roman-Arial">
      <a:majorFont>
        <a:latin typeface="Times New Roman" panose="02020603050405020304"/>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marL="285750" indent="-285750" algn="l">
          <a:buFont typeface="Arial" panose="020B0604020202020204" pitchFamily="34" charset="0"/>
          <a:buChar char="•"/>
          <a:defRPr dirty="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Slice</Template>
  <TotalTime>1693</TotalTime>
  <Words>1863</Words>
  <Application>Microsoft Office PowerPoint</Application>
  <PresentationFormat>Widescreen</PresentationFormat>
  <Paragraphs>115</Paragraphs>
  <Slides>18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Calibri</vt:lpstr>
      <vt:lpstr>Times New Roman</vt:lpstr>
      <vt:lpstr>Wingdings</vt:lpstr>
      <vt:lpstr>Office Theme</vt:lpstr>
      <vt:lpstr>PowerPoint Presentation</vt:lpstr>
      <vt:lpstr>PowerPoint Presentation</vt:lpstr>
      <vt:lpstr>PowerPoint Presentation</vt:lpstr>
      <vt:lpstr>Introduction</vt:lpstr>
      <vt:lpstr>17.1 Cloud Basics</vt:lpstr>
      <vt:lpstr>17.1 Cloud Basics</vt:lpstr>
      <vt:lpstr>PowerPoint Presentation</vt:lpstr>
      <vt:lpstr>17.1 Cloud Basics</vt:lpstr>
      <vt:lpstr>17.2 Failure in the Cloud</vt:lpstr>
      <vt:lpstr>Timeouts</vt:lpstr>
      <vt:lpstr>Timeouts</vt:lpstr>
      <vt:lpstr>Long Tail Latency</vt:lpstr>
      <vt:lpstr>17.3 Multiple Instances for Performance and Availability</vt:lpstr>
      <vt:lpstr>Load Balancers</vt:lpstr>
      <vt:lpstr>Load Balancers</vt:lpstr>
      <vt:lpstr>Autoscaling</vt:lpstr>
      <vt:lpstr>Autoscaling</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mohamad khorsandi</dc:creator>
  <cp:lastModifiedBy>mohamad khorsandi</cp:lastModifiedBy>
  <cp:revision>32</cp:revision>
  <dcterms:created xsi:type="dcterms:W3CDTF">2025-05-02T12:16:21Z</dcterms:created>
  <dcterms:modified xsi:type="dcterms:W3CDTF">2025-05-11T04:18:26Z</dcterms:modified>
</cp:coreProperties>
</file>

<file path=docProps/thumbnail.jpeg>
</file>